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65" r:id="rId3"/>
    <p:sldId id="272" r:id="rId4"/>
    <p:sldId id="273" r:id="rId5"/>
    <p:sldId id="274" r:id="rId6"/>
    <p:sldId id="276" r:id="rId7"/>
    <p:sldId id="277" r:id="rId8"/>
    <p:sldId id="278" r:id="rId9"/>
    <p:sldId id="281" r:id="rId10"/>
    <p:sldId id="268" r:id="rId11"/>
    <p:sldId id="271" r:id="rId12"/>
    <p:sldId id="284" r:id="rId13"/>
    <p:sldId id="282" r:id="rId14"/>
    <p:sldId id="283" r:id="rId15"/>
    <p:sldId id="285" r:id="rId16"/>
    <p:sldId id="286" r:id="rId17"/>
    <p:sldId id="291" r:id="rId18"/>
    <p:sldId id="292" r:id="rId19"/>
    <p:sldId id="290" r:id="rId20"/>
    <p:sldId id="289" r:id="rId21"/>
    <p:sldId id="288" r:id="rId22"/>
    <p:sldId id="287" r:id="rId23"/>
    <p:sldId id="293" r:id="rId24"/>
    <p:sldId id="296" r:id="rId25"/>
    <p:sldId id="295" r:id="rId26"/>
    <p:sldId id="297" r:id="rId27"/>
    <p:sldId id="294" r:id="rId28"/>
    <p:sldId id="298" r:id="rId29"/>
    <p:sldId id="299" r:id="rId30"/>
    <p:sldId id="300"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aan M" initials="IM" lastIdx="1" clrIdx="0">
    <p:extLst>
      <p:ext uri="{19B8F6BF-5375-455C-9EA6-DF929625EA0E}">
        <p15:presenceInfo xmlns:p15="http://schemas.microsoft.com/office/powerpoint/2012/main" userId="89bf6d3e87667d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4" autoAdjust="0"/>
    <p:restoredTop sz="94660"/>
  </p:normalViewPr>
  <p:slideViewPr>
    <p:cSldViewPr>
      <p:cViewPr>
        <p:scale>
          <a:sx n="83" d="100"/>
          <a:sy n="83" d="100"/>
        </p:scale>
        <p:origin x="75" y="270"/>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7/16/2020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7/16/2020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7/16/2020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7/16/2020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7/16/2020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7/16/2020</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7/16/2020</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7/16/2020</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7/16/2020</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7/16/2020</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7/16/2020</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53.jpeg"/><Relationship Id="rId4" Type="http://schemas.openxmlformats.org/officeDocument/2006/relationships/image" Target="../media/image15.jpg"/><Relationship Id="rId9" Type="http://schemas.openxmlformats.org/officeDocument/2006/relationships/image" Target="../media/image56.jp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885" y="0"/>
            <a:ext cx="3816424" cy="6857999"/>
          </a:xfrm>
        </p:spPr>
        <p:txBody>
          <a:bodyPr>
            <a:normAutofit fontScale="90000"/>
          </a:bodyPr>
          <a:lstStyle/>
          <a:p>
            <a:r>
              <a:rPr lang="en-US" sz="8800" dirty="0"/>
              <a:t>English Premier League</a:t>
            </a:r>
            <a:br>
              <a:rPr lang="en-US" sz="8800" dirty="0"/>
            </a:br>
            <a:br>
              <a:rPr lang="en-US" dirty="0"/>
            </a:br>
            <a:br>
              <a:rPr lang="en-US" dirty="0"/>
            </a:br>
            <a:br>
              <a:rPr lang="en-US" dirty="0"/>
            </a:br>
            <a:endParaRPr lang="en-US" dirty="0"/>
          </a:p>
        </p:txBody>
      </p:sp>
      <p:sp>
        <p:nvSpPr>
          <p:cNvPr id="3" name="Subtitle 2"/>
          <p:cNvSpPr>
            <a:spLocks noGrp="1"/>
          </p:cNvSpPr>
          <p:nvPr>
            <p:ph type="subTitle" idx="1"/>
          </p:nvPr>
        </p:nvSpPr>
        <p:spPr>
          <a:xfrm>
            <a:off x="30885" y="4581128"/>
            <a:ext cx="4057600" cy="1570896"/>
          </a:xfrm>
        </p:spPr>
        <p:txBody>
          <a:bodyPr>
            <a:normAutofit/>
          </a:bodyPr>
          <a:lstStyle/>
          <a:p>
            <a:r>
              <a:rPr lang="en-US" sz="4800" dirty="0">
                <a:solidFill>
                  <a:schemeClr val="bg1"/>
                </a:solidFill>
              </a:rPr>
              <a:t>From 1993-94 </a:t>
            </a:r>
          </a:p>
          <a:p>
            <a:r>
              <a:rPr lang="en-US" sz="4800" dirty="0">
                <a:solidFill>
                  <a:schemeClr val="bg1"/>
                </a:solidFill>
              </a:rPr>
              <a:t>Till 2017-18</a:t>
            </a:r>
          </a:p>
        </p:txBody>
      </p:sp>
      <p:sp>
        <p:nvSpPr>
          <p:cNvPr id="4" name="TextBox 3">
            <a:extLst>
              <a:ext uri="{FF2B5EF4-FFF2-40B4-BE49-F238E27FC236}">
                <a16:creationId xmlns:a16="http://schemas.microsoft.com/office/drawing/2014/main" id="{C0E97494-2932-4BB3-86B5-938F5D0B8418}"/>
              </a:ext>
            </a:extLst>
          </p:cNvPr>
          <p:cNvSpPr txBox="1"/>
          <p:nvPr/>
        </p:nvSpPr>
        <p:spPr>
          <a:xfrm>
            <a:off x="8832304" y="5517232"/>
            <a:ext cx="3168352" cy="646331"/>
          </a:xfrm>
          <a:prstGeom prst="rect">
            <a:avLst/>
          </a:prstGeom>
          <a:noFill/>
        </p:spPr>
        <p:txBody>
          <a:bodyPr wrap="square" rtlCol="0">
            <a:spAutoFit/>
          </a:bodyPr>
          <a:lstStyle/>
          <a:p>
            <a:r>
              <a:rPr lang="en-CA" dirty="0"/>
              <a:t>By : Ishaan Marwah</a:t>
            </a:r>
          </a:p>
          <a:p>
            <a:r>
              <a:rPr lang="en-CA" dirty="0"/>
              <a:t>       April 2020 Cohort</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9" name="Picture 8" descr="A close up of a tree&#10;&#10;Description automatically generated">
            <a:extLst>
              <a:ext uri="{FF2B5EF4-FFF2-40B4-BE49-F238E27FC236}">
                <a16:creationId xmlns:a16="http://schemas.microsoft.com/office/drawing/2014/main" id="{35288ED3-5709-4332-9BB1-2269B12AA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2636912"/>
            <a:ext cx="7488832" cy="5032116"/>
          </a:xfrm>
          <a:prstGeom prst="rect">
            <a:avLst/>
          </a:prstGeom>
        </p:spPr>
      </p:pic>
      <p:pic>
        <p:nvPicPr>
          <p:cNvPr id="6146" name="Picture 2">
            <a:extLst>
              <a:ext uri="{FF2B5EF4-FFF2-40B4-BE49-F238E27FC236}">
                <a16:creationId xmlns:a16="http://schemas.microsoft.com/office/drawing/2014/main" id="{EAB66F57-47D2-4BA6-BC8E-42768DA51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7" y="27384"/>
            <a:ext cx="410445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DFCA118-4956-449D-B182-378FC47DA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8" y="13755"/>
            <a:ext cx="47525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food, drawing&#10;&#10;Description automatically generated">
            <a:extLst>
              <a:ext uri="{FF2B5EF4-FFF2-40B4-BE49-F238E27FC236}">
                <a16:creationId xmlns:a16="http://schemas.microsoft.com/office/drawing/2014/main" id="{6CA237EB-CCE2-43C6-9C8E-93B70F9A0665}"/>
              </a:ext>
            </a:extLst>
          </p:cNvPr>
          <p:cNvPicPr>
            <a:picLocks noChangeAspect="1"/>
          </p:cNvPicPr>
          <p:nvPr/>
        </p:nvPicPr>
        <p:blipFill>
          <a:blip r:embed="rId6">
            <a:alphaModFix amt="42000"/>
            <a:extLst>
              <a:ext uri="{28A0092B-C50C-407E-A947-70E740481C1C}">
                <a14:useLocalDpi xmlns:a14="http://schemas.microsoft.com/office/drawing/2010/main" val="0"/>
              </a:ext>
            </a:extLst>
          </a:blip>
          <a:stretch>
            <a:fillRect/>
          </a:stretch>
        </p:blipFill>
        <p:spPr>
          <a:xfrm>
            <a:off x="4799856" y="0"/>
            <a:ext cx="3168352" cy="5589240"/>
          </a:xfrm>
          <a:prstGeom prst="rect">
            <a:avLst/>
          </a:prstGeom>
        </p:spPr>
      </p:pic>
    </p:spTree>
    <p:extLst>
      <p:ext uri="{BB962C8B-B14F-4D97-AF65-F5344CB8AC3E}">
        <p14:creationId xmlns:p14="http://schemas.microsoft.com/office/powerpoint/2010/main" val="29931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483F4C-7963-464B-9ACD-B4E2EABEE862}"/>
              </a:ext>
            </a:extLst>
          </p:cNvPr>
          <p:cNvPicPr>
            <a:picLocks noChangeAspect="1"/>
          </p:cNvPicPr>
          <p:nvPr/>
        </p:nvPicPr>
        <p:blipFill>
          <a:blip r:embed="rId3"/>
          <a:stretch>
            <a:fillRect/>
          </a:stretch>
        </p:blipFill>
        <p:spPr>
          <a:xfrm>
            <a:off x="4511824" y="1728192"/>
            <a:ext cx="3224191" cy="4293096"/>
          </a:xfrm>
          <a:prstGeom prst="rect">
            <a:avLst/>
          </a:prstGeom>
        </p:spPr>
      </p:pic>
      <p:pic>
        <p:nvPicPr>
          <p:cNvPr id="7" name="Picture 6">
            <a:extLst>
              <a:ext uri="{FF2B5EF4-FFF2-40B4-BE49-F238E27FC236}">
                <a16:creationId xmlns:a16="http://schemas.microsoft.com/office/drawing/2014/main" id="{8AD7E3C4-3CCD-4EEF-B742-D66CC452CE43}"/>
              </a:ext>
            </a:extLst>
          </p:cNvPr>
          <p:cNvPicPr>
            <a:picLocks noChangeAspect="1"/>
          </p:cNvPicPr>
          <p:nvPr/>
        </p:nvPicPr>
        <p:blipFill>
          <a:blip r:embed="rId4"/>
          <a:stretch>
            <a:fillRect/>
          </a:stretch>
        </p:blipFill>
        <p:spPr>
          <a:xfrm>
            <a:off x="5015880" y="5903902"/>
            <a:ext cx="2232248" cy="693450"/>
          </a:xfrm>
          <a:prstGeom prst="rect">
            <a:avLst/>
          </a:prstGeom>
        </p:spPr>
      </p:pic>
      <p:pic>
        <p:nvPicPr>
          <p:cNvPr id="7170" name="Picture 2">
            <a:extLst>
              <a:ext uri="{FF2B5EF4-FFF2-40B4-BE49-F238E27FC236}">
                <a16:creationId xmlns:a16="http://schemas.microsoft.com/office/drawing/2014/main" id="{50B7AD76-0121-49E0-BAEB-E5D47FBE4F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5" y="0"/>
            <a:ext cx="5010856" cy="68306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A299035-83E2-416D-B16D-4798F466F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2104" y="0"/>
            <a:ext cx="5104259" cy="6858000"/>
          </a:xfrm>
          <a:prstGeom prst="rect">
            <a:avLst/>
          </a:prstGeom>
          <a:noFill/>
          <a:scene3d>
            <a:camera prst="orthographicFront">
              <a:rot lat="0" lon="1080000" rev="0"/>
            </a:camera>
            <a:lightRig rig="balanced" dir="t"/>
          </a:scene3d>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891F5F-7271-4A7B-8BD1-5A7DA157D31A}"/>
              </a:ext>
            </a:extLst>
          </p:cNvPr>
          <p:cNvSpPr txBox="1"/>
          <p:nvPr/>
        </p:nvSpPr>
        <p:spPr>
          <a:xfrm>
            <a:off x="911424" y="5521796"/>
            <a:ext cx="10992544" cy="1143000"/>
          </a:xfrm>
          <a:prstGeom prst="rect">
            <a:avLst/>
          </a:prstGeom>
        </p:spPr>
        <p:txBody>
          <a:bodyPr vert="horz" lIns="91440" tIns="45720" rIns="91440" bIns="45720" rtlCol="0" anchor="b">
            <a:noAutofit/>
          </a:bodyPr>
          <a:lstStyle/>
          <a:p>
            <a:pPr marL="0" marR="0">
              <a:spcBef>
                <a:spcPts val="0"/>
              </a:spcBef>
              <a:spcAft>
                <a:spcPts val="0"/>
              </a:spcAft>
            </a:pPr>
            <a:r>
              <a:rPr lang="en-CA" sz="4000" dirty="0">
                <a:solidFill>
                  <a:schemeClr val="accent4">
                    <a:lumMod val="90000"/>
                    <a:lumOff val="10000"/>
                  </a:schemeClr>
                </a:solidFill>
                <a:effectLst/>
                <a:latin typeface="+mj-lt"/>
              </a:rPr>
              <a:t>D</a:t>
            </a:r>
            <a:r>
              <a:rPr lang="en-CA" sz="4000" b="1" dirty="0">
                <a:solidFill>
                  <a:schemeClr val="accent4">
                    <a:lumMod val="90000"/>
                    <a:lumOff val="10000"/>
                  </a:schemeClr>
                </a:solidFill>
                <a:effectLst/>
                <a:latin typeface="+mj-lt"/>
              </a:rPr>
              <a:t>on’t give up</a:t>
            </a:r>
            <a:r>
              <a:rPr lang="en-CA" sz="4000" dirty="0">
                <a:solidFill>
                  <a:schemeClr val="accent4">
                    <a:lumMod val="90000"/>
                    <a:lumOff val="10000"/>
                  </a:schemeClr>
                </a:solidFill>
                <a:latin typeface="+mj-lt"/>
              </a:rPr>
              <a:t> </a:t>
            </a:r>
            <a:r>
              <a:rPr lang="en-CA" sz="4000" b="1" dirty="0">
                <a:solidFill>
                  <a:schemeClr val="accent4">
                    <a:lumMod val="90000"/>
                    <a:lumOff val="10000"/>
                  </a:schemeClr>
                </a:solidFill>
                <a:effectLst/>
                <a:latin typeface="+mj-lt"/>
              </a:rPr>
              <a:t>at half time.</a:t>
            </a:r>
            <a:endParaRPr lang="en-CA" sz="4000" dirty="0">
              <a:solidFill>
                <a:schemeClr val="accent4">
                  <a:lumMod val="90000"/>
                  <a:lumOff val="10000"/>
                </a:schemeClr>
              </a:solidFill>
              <a:effectLst/>
              <a:latin typeface="+mj-lt"/>
            </a:endParaRPr>
          </a:p>
          <a:p>
            <a:pPr marL="0" marR="0">
              <a:spcBef>
                <a:spcPts val="0"/>
              </a:spcBef>
              <a:spcAft>
                <a:spcPts val="0"/>
              </a:spcAft>
            </a:pPr>
            <a:r>
              <a:rPr lang="en-CA" sz="4000" b="1" dirty="0">
                <a:solidFill>
                  <a:schemeClr val="accent4">
                    <a:lumMod val="90000"/>
                    <a:lumOff val="10000"/>
                  </a:schemeClr>
                </a:solidFill>
                <a:effectLst/>
                <a:latin typeface="+mj-lt"/>
              </a:rPr>
              <a:t>Concentrate on winning</a:t>
            </a:r>
            <a:r>
              <a:rPr lang="en-CA" sz="4000" dirty="0">
                <a:solidFill>
                  <a:schemeClr val="accent4">
                    <a:lumMod val="90000"/>
                    <a:lumOff val="10000"/>
                  </a:schemeClr>
                </a:solidFill>
                <a:latin typeface="+mj-lt"/>
              </a:rPr>
              <a:t> </a:t>
            </a:r>
            <a:r>
              <a:rPr lang="en-CA" sz="4000" b="1" dirty="0">
                <a:solidFill>
                  <a:schemeClr val="accent4">
                    <a:lumMod val="90000"/>
                    <a:lumOff val="10000"/>
                  </a:schemeClr>
                </a:solidFill>
                <a:effectLst/>
                <a:latin typeface="+mj-lt"/>
              </a:rPr>
              <a:t>the second half – </a:t>
            </a:r>
            <a:r>
              <a:rPr lang="en-CA" sz="2000" i="1" dirty="0">
                <a:solidFill>
                  <a:schemeClr val="accent4">
                    <a:lumMod val="90000"/>
                    <a:lumOff val="10000"/>
                  </a:schemeClr>
                </a:solidFill>
                <a:effectLst/>
                <a:latin typeface="+mj-lt"/>
              </a:rPr>
              <a:t>Paul Bear Bryant</a:t>
            </a:r>
          </a:p>
        </p:txBody>
      </p:sp>
      <p:pic>
        <p:nvPicPr>
          <p:cNvPr id="11272" name="Picture 8" descr="1967 Walk-ons: The Forgotten Pioneers of Alabama Football's ...">
            <a:extLst>
              <a:ext uri="{FF2B5EF4-FFF2-40B4-BE49-F238E27FC236}">
                <a16:creationId xmlns:a16="http://schemas.microsoft.com/office/drawing/2014/main" id="{A29EE653-1929-4EB2-BAB2-9608E6617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07" b="21001"/>
          <a:stretch/>
        </p:blipFill>
        <p:spPr bwMode="auto">
          <a:xfrm>
            <a:off x="900252" y="764704"/>
            <a:ext cx="10058400" cy="4343400"/>
          </a:xfrm>
          <a:prstGeom prst="rect">
            <a:avLst/>
          </a:prstGeom>
          <a:solidFill>
            <a:srgbClr val="FFFFFF"/>
          </a:solidFill>
          <a:scene3d>
            <a:camera prst="orthographicFront">
              <a:rot lat="0" lon="11099999" rev="0"/>
            </a:camera>
            <a:lightRig rig="threePt" dir="t"/>
          </a:scene3d>
        </p:spPr>
      </p:pic>
    </p:spTree>
    <p:extLst>
      <p:ext uri="{BB962C8B-B14F-4D97-AF65-F5344CB8AC3E}">
        <p14:creationId xmlns:p14="http://schemas.microsoft.com/office/powerpoint/2010/main" val="237788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CEC5CEB-BF8B-4B3B-828B-077C69194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7" y="0"/>
            <a:ext cx="491454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4162E044-9969-41EA-9F2F-009178B66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144" y="0"/>
            <a:ext cx="47204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Related image">
            <a:extLst>
              <a:ext uri="{FF2B5EF4-FFF2-40B4-BE49-F238E27FC236}">
                <a16:creationId xmlns:a16="http://schemas.microsoft.com/office/drawing/2014/main" id="{DEE399F6-EF43-46B4-833D-DAA8FE146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816" y="1741748"/>
            <a:ext cx="3014464" cy="33745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A0972E-B34A-47D2-95DB-88EF607A340A}"/>
              </a:ext>
            </a:extLst>
          </p:cNvPr>
          <p:cNvSpPr/>
          <p:nvPr/>
        </p:nvSpPr>
        <p:spPr>
          <a:xfrm>
            <a:off x="4151784" y="1196752"/>
            <a:ext cx="338437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Comeback</a:t>
            </a:r>
          </a:p>
        </p:txBody>
      </p:sp>
      <p:sp>
        <p:nvSpPr>
          <p:cNvPr id="9" name="Rectangle 8">
            <a:extLst>
              <a:ext uri="{FF2B5EF4-FFF2-40B4-BE49-F238E27FC236}">
                <a16:creationId xmlns:a16="http://schemas.microsoft.com/office/drawing/2014/main" id="{233B745D-9039-48B6-B1E5-A13FD07C9947}"/>
              </a:ext>
            </a:extLst>
          </p:cNvPr>
          <p:cNvSpPr/>
          <p:nvPr/>
        </p:nvSpPr>
        <p:spPr>
          <a:xfrm>
            <a:off x="4367808" y="4737918"/>
            <a:ext cx="338437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Kings!</a:t>
            </a:r>
          </a:p>
        </p:txBody>
      </p:sp>
    </p:spTree>
    <p:extLst>
      <p:ext uri="{BB962C8B-B14F-4D97-AF65-F5344CB8AC3E}">
        <p14:creationId xmlns:p14="http://schemas.microsoft.com/office/powerpoint/2010/main" val="40930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15" name="Picture 14" descr="A close up of a sign&#10;&#10;Description automatically generated">
            <a:extLst>
              <a:ext uri="{FF2B5EF4-FFF2-40B4-BE49-F238E27FC236}">
                <a16:creationId xmlns:a16="http://schemas.microsoft.com/office/drawing/2014/main" id="{7F397796-50D8-47B9-8E65-EBF1FC094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145380"/>
            <a:ext cx="1944216" cy="2219724"/>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09822C31-E851-46B7-A903-9702E773F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40"/>
            <a:ext cx="2068762" cy="2154320"/>
          </a:xfrm>
          <a:prstGeom prst="rect">
            <a:avLst/>
          </a:prstGeom>
        </p:spPr>
      </p:pic>
      <p:pic>
        <p:nvPicPr>
          <p:cNvPr id="11" name="Picture 10" descr="A picture containing box, food, drawing&#10;&#10;Description automatically generated">
            <a:extLst>
              <a:ext uri="{FF2B5EF4-FFF2-40B4-BE49-F238E27FC236}">
                <a16:creationId xmlns:a16="http://schemas.microsoft.com/office/drawing/2014/main" id="{C2A8A0D6-B1A6-45A2-9A56-53BA06B93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0336" y="44624"/>
            <a:ext cx="2512176" cy="1944216"/>
          </a:xfrm>
          <a:prstGeom prst="rect">
            <a:avLst/>
          </a:prstGeom>
        </p:spPr>
      </p:pic>
      <p:sp>
        <p:nvSpPr>
          <p:cNvPr id="73" name="Title 1">
            <a:extLst>
              <a:ext uri="{FF2B5EF4-FFF2-40B4-BE49-F238E27FC236}">
                <a16:creationId xmlns:a16="http://schemas.microsoft.com/office/drawing/2014/main" id="{3E9FEBC7-00AC-40B4-BBA6-D9B4C8C0F105}"/>
              </a:ext>
            </a:extLst>
          </p:cNvPr>
          <p:cNvSpPr>
            <a:spLocks noGrp="1"/>
          </p:cNvSpPr>
          <p:nvPr>
            <p:ph type="title"/>
          </p:nvPr>
        </p:nvSpPr>
        <p:spPr>
          <a:xfrm>
            <a:off x="2063552" y="0"/>
            <a:ext cx="10058400" cy="1143000"/>
          </a:xfrm>
        </p:spPr>
        <p:txBody>
          <a:bodyPr/>
          <a:lstStyle/>
          <a:p>
            <a:r>
              <a:rPr lang="en-US" dirty="0">
                <a:solidFill>
                  <a:schemeClr val="bg1"/>
                </a:solidFill>
              </a:rPr>
              <a:t>Which Teams Have Played in All Seasons?</a:t>
            </a:r>
          </a:p>
        </p:txBody>
      </p:sp>
      <p:pic>
        <p:nvPicPr>
          <p:cNvPr id="5" name="Content Placeholder 4" descr="A close up of a sign&#10;&#10;Description automatically generated">
            <a:extLst>
              <a:ext uri="{FF2B5EF4-FFF2-40B4-BE49-F238E27FC236}">
                <a16:creationId xmlns:a16="http://schemas.microsoft.com/office/drawing/2014/main" id="{2A21140F-9B48-4C38-B7F6-FF98B4938549}"/>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2418556" y="2776537"/>
            <a:ext cx="2143125" cy="2143125"/>
          </a:xfrm>
        </p:spPr>
      </p:pic>
      <p:pic>
        <p:nvPicPr>
          <p:cNvPr id="10244" name="Picture 4" descr="A close up of a fence&#10;&#10;Description automatically generated">
            <a:extLst>
              <a:ext uri="{FF2B5EF4-FFF2-40B4-BE49-F238E27FC236}">
                <a16:creationId xmlns:a16="http://schemas.microsoft.com/office/drawing/2014/main" id="{2378F77C-0AB5-4E61-BE63-B0362AB5532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084536" y="1598897"/>
            <a:ext cx="7755880" cy="4498408"/>
          </a:xfrm>
          <a:prstGeom prst="rect">
            <a:avLst/>
          </a:prstGeom>
          <a:solidFill>
            <a:srgbClr val="FFFFFF"/>
          </a:solidFill>
        </p:spPr>
      </p:pic>
      <p:pic>
        <p:nvPicPr>
          <p:cNvPr id="7" name="Picture 6" descr="A close up of a sign&#10;&#10;Description automatically generated">
            <a:extLst>
              <a:ext uri="{FF2B5EF4-FFF2-40B4-BE49-F238E27FC236}">
                <a16:creationId xmlns:a16="http://schemas.microsoft.com/office/drawing/2014/main" id="{3F84BA4D-FFE4-4B5B-8976-DD40699155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0713" y="4653136"/>
            <a:ext cx="2257405" cy="2090167"/>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7A725ADE-1C53-4F5C-88DA-91F89E438A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80" y="4488087"/>
            <a:ext cx="2076880" cy="2321030"/>
          </a:xfrm>
          <a:prstGeom prst="rect">
            <a:avLst/>
          </a:prstGeom>
        </p:spPr>
      </p:pic>
      <p:pic>
        <p:nvPicPr>
          <p:cNvPr id="17" name="Picture 16" descr="A close up of a sign&#10;&#10;Description automatically generated">
            <a:extLst>
              <a:ext uri="{FF2B5EF4-FFF2-40B4-BE49-F238E27FC236}">
                <a16:creationId xmlns:a16="http://schemas.microsoft.com/office/drawing/2014/main" id="{62FDDE19-9EA8-443E-B1C0-F8187B1F7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713" y="1988840"/>
            <a:ext cx="2376264" cy="2448272"/>
          </a:xfrm>
          <a:prstGeom prst="rect">
            <a:avLst/>
          </a:prstGeom>
        </p:spPr>
      </p:pic>
    </p:spTree>
    <p:extLst>
      <p:ext uri="{BB962C8B-B14F-4D97-AF65-F5344CB8AC3E}">
        <p14:creationId xmlns:p14="http://schemas.microsoft.com/office/powerpoint/2010/main" val="323754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3"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2"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120650" ty="25400" sx="100000" sy="44000" flip="none" algn="b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9717B7-C4A0-42F9-9335-E6DF8F60C7BA}"/>
              </a:ext>
            </a:extLst>
          </p:cNvPr>
          <p:cNvPicPr>
            <a:picLocks noChangeAspect="1"/>
          </p:cNvPicPr>
          <p:nvPr/>
        </p:nvPicPr>
        <p:blipFill>
          <a:blip r:embed="rId3"/>
          <a:stretch>
            <a:fillRect/>
          </a:stretch>
        </p:blipFill>
        <p:spPr>
          <a:xfrm>
            <a:off x="8616280" y="-27384"/>
            <a:ext cx="2457450" cy="3552825"/>
          </a:xfrm>
          <a:prstGeom prst="rect">
            <a:avLst/>
          </a:prstGeom>
        </p:spPr>
      </p:pic>
      <p:pic>
        <p:nvPicPr>
          <p:cNvPr id="12292" name="Picture 4" descr="Peter Schmeichel painting - Mahmood Tabrizi">
            <a:extLst>
              <a:ext uri="{FF2B5EF4-FFF2-40B4-BE49-F238E27FC236}">
                <a16:creationId xmlns:a16="http://schemas.microsoft.com/office/drawing/2014/main" id="{1730712B-73A8-4B13-9ED8-DEB67CAB4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36174">
            <a:off x="1053448" y="4107697"/>
            <a:ext cx="1875059" cy="270300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onaldo Manchester United By Vandersart | Sports Cartoon | TOONPOOL">
            <a:extLst>
              <a:ext uri="{FF2B5EF4-FFF2-40B4-BE49-F238E27FC236}">
                <a16:creationId xmlns:a16="http://schemas.microsoft.com/office/drawing/2014/main" id="{17CD0367-5875-436E-85DD-747C01502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4149080"/>
            <a:ext cx="2063552" cy="27076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D119BB-EA30-402B-B85C-A2713CB3DFA9}"/>
              </a:ext>
            </a:extLst>
          </p:cNvPr>
          <p:cNvPicPr>
            <a:picLocks noChangeAspect="1"/>
          </p:cNvPicPr>
          <p:nvPr/>
        </p:nvPicPr>
        <p:blipFill>
          <a:blip r:embed="rId6"/>
          <a:stretch>
            <a:fillRect/>
          </a:stretch>
        </p:blipFill>
        <p:spPr>
          <a:xfrm rot="20825949">
            <a:off x="281419" y="402983"/>
            <a:ext cx="1886405" cy="2734228"/>
          </a:xfrm>
          <a:prstGeom prst="rect">
            <a:avLst/>
          </a:prstGeom>
        </p:spPr>
      </p:pic>
      <p:sp>
        <p:nvSpPr>
          <p:cNvPr id="2" name="TextBox 1">
            <a:extLst>
              <a:ext uri="{FF2B5EF4-FFF2-40B4-BE49-F238E27FC236}">
                <a16:creationId xmlns:a16="http://schemas.microsoft.com/office/drawing/2014/main" id="{43B22EC4-926E-4D97-9CE2-DE9A2FB5B2E7}"/>
              </a:ext>
            </a:extLst>
          </p:cNvPr>
          <p:cNvSpPr txBox="1"/>
          <p:nvPr/>
        </p:nvSpPr>
        <p:spPr>
          <a:xfrm>
            <a:off x="623392" y="2636912"/>
            <a:ext cx="11809312" cy="3416320"/>
          </a:xfrm>
          <a:prstGeom prst="rect">
            <a:avLst/>
          </a:prstGeom>
          <a:noFill/>
        </p:spPr>
        <p:txBody>
          <a:bodyPr wrap="square" rtlCol="0">
            <a:spAutoFit/>
          </a:bodyPr>
          <a:lstStyle/>
          <a:p>
            <a:pPr marL="0" marR="0">
              <a:spcBef>
                <a:spcPts val="0"/>
              </a:spcBef>
              <a:spcAft>
                <a:spcPts val="0"/>
              </a:spcAft>
            </a:pPr>
            <a:r>
              <a:rPr lang="en-CA" sz="5400" b="1" dirty="0">
                <a:solidFill>
                  <a:schemeClr val="bg2">
                    <a:lumMod val="75000"/>
                    <a:lumOff val="25000"/>
                  </a:schemeClr>
                </a:solidFill>
                <a:latin typeface="Lato"/>
              </a:rPr>
              <a:t>“Until you step in the game and influence the skills, you will never change the score line.”</a:t>
            </a:r>
          </a:p>
          <a:p>
            <a:pPr marL="0" marR="0">
              <a:spcBef>
                <a:spcPts val="0"/>
              </a:spcBef>
              <a:spcAft>
                <a:spcPts val="0"/>
              </a:spcAft>
            </a:pPr>
            <a:r>
              <a:rPr lang="en-CA" sz="5400" dirty="0">
                <a:solidFill>
                  <a:schemeClr val="bg2">
                    <a:lumMod val="75000"/>
                    <a:lumOff val="25000"/>
                  </a:schemeClr>
                </a:solidFill>
                <a:effectLst/>
                <a:latin typeface="Calibri" panose="020F0502020204030204" pitchFamily="34" charset="0"/>
              </a:rPr>
              <a:t>                       ― </a:t>
            </a:r>
            <a:r>
              <a:rPr lang="en-CA" sz="5400" b="1" dirty="0" err="1">
                <a:solidFill>
                  <a:schemeClr val="bg2">
                    <a:lumMod val="75000"/>
                    <a:lumOff val="25000"/>
                  </a:schemeClr>
                </a:solidFill>
                <a:effectLst/>
                <a:latin typeface="Lato"/>
              </a:rPr>
              <a:t>Israelmore</a:t>
            </a:r>
            <a:r>
              <a:rPr lang="en-CA" sz="5400" b="1" dirty="0">
                <a:solidFill>
                  <a:schemeClr val="bg2">
                    <a:lumMod val="75000"/>
                    <a:lumOff val="25000"/>
                  </a:schemeClr>
                </a:solidFill>
                <a:effectLst/>
                <a:latin typeface="Lato"/>
              </a:rPr>
              <a:t> </a:t>
            </a:r>
            <a:r>
              <a:rPr lang="en-CA" sz="5400" b="1" dirty="0" err="1">
                <a:solidFill>
                  <a:schemeClr val="bg2">
                    <a:lumMod val="75000"/>
                    <a:lumOff val="25000"/>
                  </a:schemeClr>
                </a:solidFill>
                <a:effectLst/>
                <a:latin typeface="Lato"/>
              </a:rPr>
              <a:t>Ayivor</a:t>
            </a:r>
            <a:endParaRPr lang="en-CA" sz="5400" dirty="0"/>
          </a:p>
        </p:txBody>
      </p:sp>
      <p:pic>
        <p:nvPicPr>
          <p:cNvPr id="8" name="Picture 7">
            <a:extLst>
              <a:ext uri="{FF2B5EF4-FFF2-40B4-BE49-F238E27FC236}">
                <a16:creationId xmlns:a16="http://schemas.microsoft.com/office/drawing/2014/main" id="{C312A74D-A735-4CA5-9139-E854CE37B9A1}"/>
              </a:ext>
            </a:extLst>
          </p:cNvPr>
          <p:cNvPicPr>
            <a:picLocks noChangeAspect="1"/>
          </p:cNvPicPr>
          <p:nvPr/>
        </p:nvPicPr>
        <p:blipFill>
          <a:blip r:embed="rId7"/>
          <a:stretch>
            <a:fillRect/>
          </a:stretch>
        </p:blipFill>
        <p:spPr>
          <a:xfrm>
            <a:off x="2207568" y="1484784"/>
            <a:ext cx="1259332" cy="1329295"/>
          </a:xfrm>
          <a:prstGeom prst="rect">
            <a:avLst/>
          </a:prstGeom>
        </p:spPr>
      </p:pic>
    </p:spTree>
    <p:extLst>
      <p:ext uri="{BB962C8B-B14F-4D97-AF65-F5344CB8AC3E}">
        <p14:creationId xmlns:p14="http://schemas.microsoft.com/office/powerpoint/2010/main" val="20774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2.29167E-6 -2.59259E-6 L 0.11914 -0.13264 C 0.14388 -0.1625 0.18125 -0.17847 0.22031 -0.17847 C 0.26485 -0.17847 0.30052 -0.1625 0.32526 -0.13264 L 0.44453 -2.59259E-6 " pathEditMode="relative" rAng="0" ptsTypes="AAAAA">
                                      <p:cBhvr>
                                        <p:cTn id="6" dur="2000" fill="hold"/>
                                        <p:tgtEl>
                                          <p:spTgt spid="8"/>
                                        </p:tgtEl>
                                        <p:attrNameLst>
                                          <p:attrName>ppt_x</p:attrName>
                                          <p:attrName>ppt_y</p:attrName>
                                        </p:attrNameLst>
                                      </p:cBhvr>
                                      <p:rCtr x="22227" y="-8935"/>
                                    </p:animMotion>
                                  </p:childTnLst>
                                </p:cTn>
                              </p:par>
                            </p:childTnLst>
                          </p:cTn>
                        </p:par>
                        <p:par>
                          <p:cTn id="7" fill="hold">
                            <p:stCondLst>
                              <p:cond delay="2000"/>
                            </p:stCondLst>
                            <p:childTnLst>
                              <p:par>
                                <p:cTn id="8" presetID="37" presetClass="path" presetSubtype="0" accel="50000" decel="50000" fill="hold" nodeType="afterEffect">
                                  <p:stCondLst>
                                    <p:cond delay="500"/>
                                  </p:stCondLst>
                                  <p:childTnLst>
                                    <p:animMotion origin="layout" path="M -2.29167E-6 4.07407E-6 L 0.11758 -0.11088 C 0.14206 -0.13588 0.17878 -0.14931 0.21732 -0.14931 C 0.2612 -0.14931 0.29636 -0.13588 0.32084 -0.11088 L 0.43854 4.07407E-6 " pathEditMode="relative" rAng="0" ptsTypes="AAAAA">
                                      <p:cBhvr>
                                        <p:cTn id="9" dur="2000" spd="-100000" fill="hold"/>
                                        <p:tgtEl>
                                          <p:spTgt spid="8"/>
                                        </p:tgtEl>
                                        <p:attrNameLst>
                                          <p:attrName>ppt_x</p:attrName>
                                          <p:attrName>ppt_y</p:attrName>
                                        </p:attrNameLst>
                                      </p:cBhvr>
                                      <p:rCtr x="21927" y="-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6BE6032-0EE2-42F0-9D81-3C680744CF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9760" y="4581129"/>
            <a:ext cx="4569164" cy="216023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0C7A06B-2F79-4767-B461-7A3B61B20B5E}"/>
              </a:ext>
            </a:extLst>
          </p:cNvPr>
          <p:cNvPicPr>
            <a:picLocks noChangeAspect="1" noChangeArrowheads="1"/>
          </p:cNvPicPr>
          <p:nvPr/>
        </p:nvPicPr>
        <p:blipFill>
          <a:blip r:embed="rId4">
            <a:alphaModFix amt="39000"/>
            <a:extLst>
              <a:ext uri="{28A0092B-C50C-407E-A947-70E740481C1C}">
                <a14:useLocalDpi xmlns:a14="http://schemas.microsoft.com/office/drawing/2010/main" val="0"/>
              </a:ext>
            </a:extLst>
          </a:blip>
          <a:srcRect/>
          <a:stretch>
            <a:fillRect/>
          </a:stretch>
        </p:blipFill>
        <p:spPr bwMode="auto">
          <a:xfrm>
            <a:off x="4583832" y="1516333"/>
            <a:ext cx="3456384" cy="34708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4F3BC9-F1B9-4235-9676-F81DA4B3B4EA}"/>
              </a:ext>
            </a:extLst>
          </p:cNvPr>
          <p:cNvPicPr>
            <a:picLocks noChangeAspect="1"/>
          </p:cNvPicPr>
          <p:nvPr/>
        </p:nvPicPr>
        <p:blipFill>
          <a:blip r:embed="rId5"/>
          <a:stretch>
            <a:fillRect/>
          </a:stretch>
        </p:blipFill>
        <p:spPr>
          <a:xfrm>
            <a:off x="7824192" y="88765"/>
            <a:ext cx="4244644" cy="2116099"/>
          </a:xfrm>
          <a:prstGeom prst="rect">
            <a:avLst/>
          </a:prstGeom>
        </p:spPr>
      </p:pic>
      <p:pic>
        <p:nvPicPr>
          <p:cNvPr id="4" name="Picture 3">
            <a:extLst>
              <a:ext uri="{FF2B5EF4-FFF2-40B4-BE49-F238E27FC236}">
                <a16:creationId xmlns:a16="http://schemas.microsoft.com/office/drawing/2014/main" id="{BF9C9BE5-60B7-4F42-B1EC-4864E1395C67}"/>
              </a:ext>
            </a:extLst>
          </p:cNvPr>
          <p:cNvPicPr>
            <a:picLocks noChangeAspect="1"/>
          </p:cNvPicPr>
          <p:nvPr/>
        </p:nvPicPr>
        <p:blipFill>
          <a:blip r:embed="rId6"/>
          <a:stretch>
            <a:fillRect/>
          </a:stretch>
        </p:blipFill>
        <p:spPr>
          <a:xfrm>
            <a:off x="695400" y="89322"/>
            <a:ext cx="4415403" cy="2065176"/>
          </a:xfrm>
          <a:prstGeom prst="rect">
            <a:avLst/>
          </a:prstGeom>
        </p:spPr>
      </p:pic>
      <p:pic>
        <p:nvPicPr>
          <p:cNvPr id="8" name="Picture 7" descr="A picture containing screenshot, food&#10;&#10;Description automatically generated">
            <a:extLst>
              <a:ext uri="{FF2B5EF4-FFF2-40B4-BE49-F238E27FC236}">
                <a16:creationId xmlns:a16="http://schemas.microsoft.com/office/drawing/2014/main" id="{0F44CD6B-8127-402C-8680-551296F5E5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00" y="3825743"/>
            <a:ext cx="4415403" cy="2838474"/>
          </a:xfrm>
          <a:prstGeom prst="rect">
            <a:avLst/>
          </a:prstGeom>
        </p:spPr>
      </p:pic>
      <p:sp>
        <p:nvSpPr>
          <p:cNvPr id="2" name="Title 1">
            <a:extLst>
              <a:ext uri="{FF2B5EF4-FFF2-40B4-BE49-F238E27FC236}">
                <a16:creationId xmlns:a16="http://schemas.microsoft.com/office/drawing/2014/main" id="{B74DF65A-81C0-4C35-BA61-F2CA349800B3}"/>
              </a:ext>
            </a:extLst>
          </p:cNvPr>
          <p:cNvSpPr txBox="1">
            <a:spLocks/>
          </p:cNvSpPr>
          <p:nvPr/>
        </p:nvSpPr>
        <p:spPr>
          <a:xfrm>
            <a:off x="911424" y="692696"/>
            <a:ext cx="12146632" cy="42393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7200" dirty="0">
                <a:solidFill>
                  <a:schemeClr val="accent3">
                    <a:lumMod val="75000"/>
                  </a:schemeClr>
                </a:solidFill>
              </a:rPr>
              <a:t>                Team &amp; Season</a:t>
            </a:r>
            <a:br>
              <a:rPr lang="en-US" sz="7200" dirty="0">
                <a:solidFill>
                  <a:schemeClr val="accent3">
                    <a:lumMod val="75000"/>
                  </a:schemeClr>
                </a:solidFill>
              </a:rPr>
            </a:br>
            <a:r>
              <a:rPr lang="en-US" sz="7200" dirty="0">
                <a:solidFill>
                  <a:schemeClr val="accent3">
                    <a:lumMod val="75000"/>
                  </a:schemeClr>
                </a:solidFill>
              </a:rPr>
              <a:t>                          Level </a:t>
            </a:r>
            <a:br>
              <a:rPr lang="en-US" sz="7200" dirty="0">
                <a:solidFill>
                  <a:schemeClr val="accent3">
                    <a:lumMod val="75000"/>
                  </a:schemeClr>
                </a:solidFill>
              </a:rPr>
            </a:br>
            <a:r>
              <a:rPr lang="en-US" sz="7200" dirty="0">
                <a:solidFill>
                  <a:schemeClr val="accent3">
                    <a:lumMod val="75000"/>
                  </a:schemeClr>
                </a:solidFill>
              </a:rPr>
              <a:t>                       Analysis </a:t>
            </a:r>
            <a:endParaRPr lang="en-CA" sz="7200" dirty="0">
              <a:solidFill>
                <a:schemeClr val="accent3">
                  <a:lumMod val="75000"/>
                </a:schemeClr>
              </a:solidFill>
            </a:endParaRPr>
          </a:p>
        </p:txBody>
      </p:sp>
      <p:pic>
        <p:nvPicPr>
          <p:cNvPr id="11" name="Picture 10">
            <a:extLst>
              <a:ext uri="{FF2B5EF4-FFF2-40B4-BE49-F238E27FC236}">
                <a16:creationId xmlns:a16="http://schemas.microsoft.com/office/drawing/2014/main" id="{4E435E87-57ED-4DA2-9C9E-AB64F8A3558C}"/>
              </a:ext>
            </a:extLst>
          </p:cNvPr>
          <p:cNvPicPr>
            <a:picLocks noChangeAspect="1"/>
          </p:cNvPicPr>
          <p:nvPr/>
        </p:nvPicPr>
        <p:blipFill>
          <a:blip r:embed="rId8"/>
          <a:stretch>
            <a:fillRect/>
          </a:stretch>
        </p:blipFill>
        <p:spPr>
          <a:xfrm>
            <a:off x="5292455" y="5091880"/>
            <a:ext cx="1607089" cy="1544785"/>
          </a:xfrm>
          <a:prstGeom prst="rect">
            <a:avLst/>
          </a:prstGeom>
        </p:spPr>
      </p:pic>
      <p:pic>
        <p:nvPicPr>
          <p:cNvPr id="16" name="Picture 15">
            <a:extLst>
              <a:ext uri="{FF2B5EF4-FFF2-40B4-BE49-F238E27FC236}">
                <a16:creationId xmlns:a16="http://schemas.microsoft.com/office/drawing/2014/main" id="{20037AF1-A5FF-470B-8D05-21F030B34C1F}"/>
              </a:ext>
            </a:extLst>
          </p:cNvPr>
          <p:cNvPicPr>
            <a:picLocks noChangeAspect="1"/>
          </p:cNvPicPr>
          <p:nvPr/>
        </p:nvPicPr>
        <p:blipFill>
          <a:blip r:embed="rId8"/>
          <a:stretch>
            <a:fillRect/>
          </a:stretch>
        </p:blipFill>
        <p:spPr>
          <a:xfrm>
            <a:off x="9840416" y="2441416"/>
            <a:ext cx="1440160" cy="1384327"/>
          </a:xfrm>
          <a:prstGeom prst="rect">
            <a:avLst/>
          </a:prstGeom>
        </p:spPr>
      </p:pic>
      <p:pic>
        <p:nvPicPr>
          <p:cNvPr id="17" name="Picture 16">
            <a:extLst>
              <a:ext uri="{FF2B5EF4-FFF2-40B4-BE49-F238E27FC236}">
                <a16:creationId xmlns:a16="http://schemas.microsoft.com/office/drawing/2014/main" id="{F5492A96-0E5E-4200-A685-7AC02A77099B}"/>
              </a:ext>
            </a:extLst>
          </p:cNvPr>
          <p:cNvPicPr>
            <a:picLocks noChangeAspect="1"/>
          </p:cNvPicPr>
          <p:nvPr/>
        </p:nvPicPr>
        <p:blipFill>
          <a:blip r:embed="rId8"/>
          <a:stretch>
            <a:fillRect/>
          </a:stretch>
        </p:blipFill>
        <p:spPr>
          <a:xfrm>
            <a:off x="1877370" y="2382983"/>
            <a:ext cx="1263248" cy="1214274"/>
          </a:xfrm>
          <a:prstGeom prst="rect">
            <a:avLst/>
          </a:prstGeom>
        </p:spPr>
      </p:pic>
      <p:pic>
        <p:nvPicPr>
          <p:cNvPr id="18" name="Picture 17">
            <a:extLst>
              <a:ext uri="{FF2B5EF4-FFF2-40B4-BE49-F238E27FC236}">
                <a16:creationId xmlns:a16="http://schemas.microsoft.com/office/drawing/2014/main" id="{01EB3CDD-6FBE-406D-B5A7-3528D3917AE7}"/>
              </a:ext>
            </a:extLst>
          </p:cNvPr>
          <p:cNvPicPr>
            <a:picLocks noChangeAspect="1"/>
          </p:cNvPicPr>
          <p:nvPr/>
        </p:nvPicPr>
        <p:blipFill>
          <a:blip r:embed="rId8"/>
          <a:stretch>
            <a:fillRect/>
          </a:stretch>
        </p:blipFill>
        <p:spPr>
          <a:xfrm>
            <a:off x="5518023" y="88765"/>
            <a:ext cx="1607089" cy="1544785"/>
          </a:xfrm>
          <a:prstGeom prst="rect">
            <a:avLst/>
          </a:prstGeom>
        </p:spPr>
      </p:pic>
    </p:spTree>
    <p:extLst>
      <p:ext uri="{BB962C8B-B14F-4D97-AF65-F5344CB8AC3E}">
        <p14:creationId xmlns:p14="http://schemas.microsoft.com/office/powerpoint/2010/main" val="375273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FC8FC31-9EB3-479E-824B-64497AD29E21}"/>
              </a:ext>
            </a:extLst>
          </p:cNvPr>
          <p:cNvSpPr>
            <a:spLocks noGrp="1"/>
          </p:cNvSpPr>
          <p:nvPr>
            <p:ph type="title"/>
          </p:nvPr>
        </p:nvSpPr>
        <p:spPr>
          <a:xfrm>
            <a:off x="407368" y="260648"/>
            <a:ext cx="10717832" cy="1187152"/>
          </a:xfrm>
        </p:spPr>
        <p:txBody>
          <a:bodyPr/>
          <a:lstStyle/>
          <a:p>
            <a:r>
              <a:rPr lang="en-US" b="1" u="sng" dirty="0">
                <a:solidFill>
                  <a:schemeClr val="bg1">
                    <a:lumMod val="95000"/>
                    <a:lumOff val="5000"/>
                  </a:schemeClr>
                </a:solidFill>
              </a:rPr>
              <a:t>Points Table :</a:t>
            </a:r>
            <a:br>
              <a:rPr lang="en-US" b="1" u="sng" dirty="0">
                <a:solidFill>
                  <a:schemeClr val="bg1">
                    <a:lumMod val="95000"/>
                    <a:lumOff val="5000"/>
                  </a:schemeClr>
                </a:solidFill>
              </a:rPr>
            </a:br>
            <a:endParaRPr lang="en-US" b="1" u="sng" dirty="0">
              <a:solidFill>
                <a:schemeClr val="bg1">
                  <a:lumMod val="95000"/>
                  <a:lumOff val="5000"/>
                </a:schemeClr>
              </a:solidFill>
            </a:endParaRPr>
          </a:p>
        </p:txBody>
      </p:sp>
      <p:pic>
        <p:nvPicPr>
          <p:cNvPr id="3" name="Picture 2">
            <a:extLst>
              <a:ext uri="{FF2B5EF4-FFF2-40B4-BE49-F238E27FC236}">
                <a16:creationId xmlns:a16="http://schemas.microsoft.com/office/drawing/2014/main" id="{D8D6F4F7-93AD-47AF-A97C-531732717ED5}"/>
              </a:ext>
            </a:extLst>
          </p:cNvPr>
          <p:cNvPicPr>
            <a:picLocks noChangeAspect="1"/>
          </p:cNvPicPr>
          <p:nvPr/>
        </p:nvPicPr>
        <p:blipFill>
          <a:blip r:embed="rId2"/>
          <a:stretch>
            <a:fillRect/>
          </a:stretch>
        </p:blipFill>
        <p:spPr>
          <a:xfrm>
            <a:off x="191344" y="1399357"/>
            <a:ext cx="5904656" cy="5004195"/>
          </a:xfrm>
          <a:prstGeom prst="rect">
            <a:avLst/>
          </a:prstGeom>
          <a:noFill/>
        </p:spPr>
      </p:pic>
      <p:sp>
        <p:nvSpPr>
          <p:cNvPr id="10" name="Content Placeholder 3">
            <a:extLst>
              <a:ext uri="{FF2B5EF4-FFF2-40B4-BE49-F238E27FC236}">
                <a16:creationId xmlns:a16="http://schemas.microsoft.com/office/drawing/2014/main" id="{F31A52EC-4A20-41F9-91C0-93C6CE4286ED}"/>
              </a:ext>
            </a:extLst>
          </p:cNvPr>
          <p:cNvSpPr>
            <a:spLocks noGrp="1"/>
          </p:cNvSpPr>
          <p:nvPr>
            <p:ph sz="half" idx="2"/>
          </p:nvPr>
        </p:nvSpPr>
        <p:spPr>
          <a:xfrm>
            <a:off x="6278880" y="1676401"/>
            <a:ext cx="4846320" cy="4343400"/>
          </a:xfrm>
        </p:spPr>
        <p:txBody>
          <a:bodyPr>
            <a:normAutofit lnSpcReduction="10000"/>
          </a:bodyPr>
          <a:lstStyle/>
          <a:p>
            <a:pPr marL="0" indent="0">
              <a:buNone/>
            </a:pPr>
            <a:r>
              <a:rPr lang="en-US" dirty="0">
                <a:solidFill>
                  <a:schemeClr val="bg1">
                    <a:lumMod val="95000"/>
                    <a:lumOff val="5000"/>
                  </a:schemeClr>
                </a:solidFill>
              </a:rPr>
              <a:t>This table is created based on the Premier League Rules – </a:t>
            </a:r>
          </a:p>
          <a:p>
            <a:pPr marL="0" indent="0">
              <a:buNone/>
            </a:pPr>
            <a:r>
              <a:rPr lang="en-US" dirty="0">
                <a:solidFill>
                  <a:schemeClr val="bg1">
                    <a:lumMod val="95000"/>
                    <a:lumOff val="5000"/>
                  </a:schemeClr>
                </a:solidFill>
              </a:rPr>
              <a:t>Win   = 3 Points</a:t>
            </a:r>
          </a:p>
          <a:p>
            <a:pPr marL="0" indent="0">
              <a:buNone/>
            </a:pPr>
            <a:r>
              <a:rPr lang="en-US" dirty="0">
                <a:solidFill>
                  <a:schemeClr val="bg1">
                    <a:lumMod val="95000"/>
                    <a:lumOff val="5000"/>
                  </a:schemeClr>
                </a:solidFill>
              </a:rPr>
              <a:t>Loss  = 0 Point</a:t>
            </a:r>
          </a:p>
          <a:p>
            <a:pPr marL="0" indent="0">
              <a:buNone/>
            </a:pPr>
            <a:r>
              <a:rPr lang="en-US" dirty="0">
                <a:solidFill>
                  <a:schemeClr val="bg1">
                    <a:lumMod val="95000"/>
                    <a:lumOff val="5000"/>
                  </a:schemeClr>
                </a:solidFill>
              </a:rPr>
              <a:t>Draw = 1 Point</a:t>
            </a:r>
          </a:p>
          <a:p>
            <a:pPr marL="0" indent="0">
              <a:buNone/>
            </a:pPr>
            <a:r>
              <a:rPr lang="en-US" dirty="0">
                <a:solidFill>
                  <a:schemeClr val="bg1">
                    <a:lumMod val="95000"/>
                    <a:lumOff val="5000"/>
                  </a:schemeClr>
                </a:solidFill>
              </a:rPr>
              <a:t>The Winner is decided based on Highest Points. In case the points are same at the end of the season, the Team with larger Goal Difference (GD) is declared as the Champion team.</a:t>
            </a:r>
          </a:p>
          <a:p>
            <a:pPr marL="0" indent="0">
              <a:buNone/>
            </a:pPr>
            <a:endParaRPr lang="en-US" dirty="0">
              <a:solidFill>
                <a:schemeClr val="bg1">
                  <a:lumMod val="95000"/>
                  <a:lumOff val="5000"/>
                </a:schemeClr>
              </a:solidFill>
            </a:endParaRPr>
          </a:p>
        </p:txBody>
      </p:sp>
      <p:sp>
        <p:nvSpPr>
          <p:cNvPr id="4" name="TextBox 3">
            <a:extLst>
              <a:ext uri="{FF2B5EF4-FFF2-40B4-BE49-F238E27FC236}">
                <a16:creationId xmlns:a16="http://schemas.microsoft.com/office/drawing/2014/main" id="{D66E8D95-9E3F-4EF9-82E7-572A7DF56840}"/>
              </a:ext>
            </a:extLst>
          </p:cNvPr>
          <p:cNvSpPr txBox="1"/>
          <p:nvPr/>
        </p:nvSpPr>
        <p:spPr>
          <a:xfrm>
            <a:off x="22674" y="6550223"/>
            <a:ext cx="6793406" cy="276999"/>
          </a:xfrm>
          <a:prstGeom prst="rect">
            <a:avLst/>
          </a:prstGeom>
          <a:noFill/>
        </p:spPr>
        <p:txBody>
          <a:bodyPr wrap="square" rtlCol="0">
            <a:spAutoFit/>
          </a:bodyPr>
          <a:lstStyle/>
          <a:p>
            <a:r>
              <a:rPr lang="en-CA" sz="1200" dirty="0">
                <a:solidFill>
                  <a:schemeClr val="bg1">
                    <a:lumMod val="95000"/>
                    <a:lumOff val="5000"/>
                  </a:schemeClr>
                </a:solidFill>
              </a:rPr>
              <a:t>GF : Goals For/Scored     GA: Goals Against/Conceded  GD: Goal Difference [GF – GA]</a:t>
            </a:r>
          </a:p>
        </p:txBody>
      </p:sp>
    </p:spTree>
    <p:extLst>
      <p:ext uri="{BB962C8B-B14F-4D97-AF65-F5344CB8AC3E}">
        <p14:creationId xmlns:p14="http://schemas.microsoft.com/office/powerpoint/2010/main" val="83560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50A712-ECF1-4842-8FBB-548D9EE01E6B}"/>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47328" y="44624"/>
            <a:ext cx="12144672" cy="6813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991BCC-A47B-491B-A3AA-D68021F0A0D4}"/>
              </a:ext>
            </a:extLst>
          </p:cNvPr>
          <p:cNvSpPr txBox="1">
            <a:spLocks/>
          </p:cNvSpPr>
          <p:nvPr/>
        </p:nvSpPr>
        <p:spPr>
          <a:xfrm>
            <a:off x="479376" y="3140968"/>
            <a:ext cx="13226752" cy="19396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5500" dirty="0">
                <a:solidFill>
                  <a:schemeClr val="bg1"/>
                </a:solidFill>
              </a:rPr>
              <a:t>The Best and Worst in Premier League!!</a:t>
            </a:r>
          </a:p>
        </p:txBody>
      </p:sp>
    </p:spTree>
    <p:extLst>
      <p:ext uri="{BB962C8B-B14F-4D97-AF65-F5344CB8AC3E}">
        <p14:creationId xmlns:p14="http://schemas.microsoft.com/office/powerpoint/2010/main" val="70429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2000" fill="hold" grpId="0" nodeType="withEffect">
                                  <p:stCondLst>
                                    <p:cond delay="0"/>
                                  </p:stCondLst>
                                  <p:iterate type="lt">
                                    <p:tmPct val="10000"/>
                                  </p:iterate>
                                  <p:childTnLst>
                                    <p:animMotion origin="layout" path="M -3.125E-6 4.44444E-6 L -3.125E-6 -0.07223 " pathEditMode="relative" rAng="0" ptsTypes="AA">
                                      <p:cBhvr>
                                        <p:cTn id="6" dur="250" accel="50000" decel="50000" autoRev="1" fill="hold">
                                          <p:stCondLst>
                                            <p:cond delay="0"/>
                                          </p:stCondLst>
                                        </p:cTn>
                                        <p:tgtEl>
                                          <p:spTgt spid="2"/>
                                        </p:tgtEl>
                                        <p:attrNameLst>
                                          <p:attrName>ppt_x</p:attrName>
                                          <p:attrName>ppt_y</p:attrName>
                                        </p:attrNameLst>
                                      </p:cBhvr>
                                      <p:rCtr x="0" y="-3611"/>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par>
                                <p:cTn id="11" presetID="3" presetClass="emph" presetSubtype="2" repeatCount="2000" fill="hold" grpId="1" nodeType="withEffect">
                                  <p:stCondLst>
                                    <p:cond delay="0"/>
                                  </p:stCondLst>
                                  <p:iterate type="lt">
                                    <p:tmPct val="0"/>
                                  </p:iterate>
                                  <p:childTnLst>
                                    <p:animClr clrSpc="rgb" dir="cw">
                                      <p:cBhvr override="childStyle">
                                        <p:cTn id="12" dur="2000" fill="hold"/>
                                        <p:tgtEl>
                                          <p:spTgt spid="2"/>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783E29-9FC6-4B7D-A306-E2288D0C2B8E}"/>
              </a:ext>
            </a:extLst>
          </p:cNvPr>
          <p:cNvSpPr txBox="1"/>
          <p:nvPr/>
        </p:nvSpPr>
        <p:spPr>
          <a:xfrm>
            <a:off x="0" y="260648"/>
            <a:ext cx="6096000" cy="369332"/>
          </a:xfrm>
          <a:prstGeom prst="rect">
            <a:avLst/>
          </a:prstGeom>
          <a:noFill/>
        </p:spPr>
        <p:txBody>
          <a:bodyPr wrap="square">
            <a:spAutoFit/>
          </a:bodyPr>
          <a:lstStyle/>
          <a:p>
            <a:r>
              <a:rPr lang="en-US" u="sng" dirty="0">
                <a:solidFill>
                  <a:schemeClr val="accent4">
                    <a:lumMod val="75000"/>
                    <a:lumOff val="25000"/>
                  </a:schemeClr>
                </a:solidFill>
                <a:latin typeface="Comic Sans MS" panose="030F0702030302020204" pitchFamily="66" charset="0"/>
              </a:rPr>
              <a:t>Most Matches Lost and Won in a Season</a:t>
            </a:r>
          </a:p>
        </p:txBody>
      </p:sp>
      <p:pic>
        <p:nvPicPr>
          <p:cNvPr id="8" name="Picture 7">
            <a:extLst>
              <a:ext uri="{FF2B5EF4-FFF2-40B4-BE49-F238E27FC236}">
                <a16:creationId xmlns:a16="http://schemas.microsoft.com/office/drawing/2014/main" id="{CDBB22B1-8994-401A-A572-F52100AEAED4}"/>
              </a:ext>
            </a:extLst>
          </p:cNvPr>
          <p:cNvPicPr>
            <a:picLocks noChangeAspect="1"/>
          </p:cNvPicPr>
          <p:nvPr/>
        </p:nvPicPr>
        <p:blipFill>
          <a:blip r:embed="rId3"/>
          <a:stretch>
            <a:fillRect/>
          </a:stretch>
        </p:blipFill>
        <p:spPr>
          <a:xfrm>
            <a:off x="3431704" y="3899940"/>
            <a:ext cx="5220023" cy="2819386"/>
          </a:xfrm>
          <a:prstGeom prst="rect">
            <a:avLst/>
          </a:prstGeom>
        </p:spPr>
      </p:pic>
      <p:pic>
        <p:nvPicPr>
          <p:cNvPr id="10" name="Picture 9">
            <a:extLst>
              <a:ext uri="{FF2B5EF4-FFF2-40B4-BE49-F238E27FC236}">
                <a16:creationId xmlns:a16="http://schemas.microsoft.com/office/drawing/2014/main" id="{A61689A2-6D9C-442D-B3B9-B67543A44734}"/>
              </a:ext>
            </a:extLst>
          </p:cNvPr>
          <p:cNvPicPr>
            <a:picLocks noChangeAspect="1"/>
          </p:cNvPicPr>
          <p:nvPr/>
        </p:nvPicPr>
        <p:blipFill>
          <a:blip r:embed="rId4"/>
          <a:stretch>
            <a:fillRect/>
          </a:stretch>
        </p:blipFill>
        <p:spPr>
          <a:xfrm>
            <a:off x="7104112" y="1124744"/>
            <a:ext cx="4766874" cy="2521514"/>
          </a:xfrm>
          <a:prstGeom prst="rect">
            <a:avLst/>
          </a:prstGeom>
        </p:spPr>
      </p:pic>
      <p:pic>
        <p:nvPicPr>
          <p:cNvPr id="12" name="Picture 11">
            <a:extLst>
              <a:ext uri="{FF2B5EF4-FFF2-40B4-BE49-F238E27FC236}">
                <a16:creationId xmlns:a16="http://schemas.microsoft.com/office/drawing/2014/main" id="{D53FE6E6-F821-40E2-A6F5-5351E8D2D6B3}"/>
              </a:ext>
            </a:extLst>
          </p:cNvPr>
          <p:cNvPicPr>
            <a:picLocks noChangeAspect="1"/>
          </p:cNvPicPr>
          <p:nvPr/>
        </p:nvPicPr>
        <p:blipFill>
          <a:blip r:embed="rId5"/>
          <a:stretch>
            <a:fillRect/>
          </a:stretch>
        </p:blipFill>
        <p:spPr>
          <a:xfrm>
            <a:off x="-17609" y="764704"/>
            <a:ext cx="5033489" cy="2649347"/>
          </a:xfrm>
          <a:prstGeom prst="rect">
            <a:avLst/>
          </a:prstGeom>
        </p:spPr>
      </p:pic>
      <p:sp>
        <p:nvSpPr>
          <p:cNvPr id="13" name="TextBox 12">
            <a:extLst>
              <a:ext uri="{FF2B5EF4-FFF2-40B4-BE49-F238E27FC236}">
                <a16:creationId xmlns:a16="http://schemas.microsoft.com/office/drawing/2014/main" id="{163D728E-ECC0-440B-848A-DA016748DB48}"/>
              </a:ext>
            </a:extLst>
          </p:cNvPr>
          <p:cNvSpPr txBox="1"/>
          <p:nvPr/>
        </p:nvSpPr>
        <p:spPr>
          <a:xfrm>
            <a:off x="71493" y="3356992"/>
            <a:ext cx="3720251" cy="861774"/>
          </a:xfrm>
          <a:prstGeom prst="rect">
            <a:avLst/>
          </a:prstGeom>
          <a:noFill/>
        </p:spPr>
        <p:txBody>
          <a:bodyPr wrap="square" rtlCol="0">
            <a:spAutoFit/>
          </a:bodyPr>
          <a:lstStyle/>
          <a:p>
            <a:pPr algn="l"/>
            <a:r>
              <a:rPr lang="en-US" sz="1600" b="1" i="0" dirty="0">
                <a:solidFill>
                  <a:srgbClr val="00B050"/>
                </a:solidFill>
                <a:effectLst/>
                <a:latin typeface="Helvetica Neue"/>
              </a:rPr>
              <a:t>Maximum Wins</a:t>
            </a:r>
            <a:r>
              <a:rPr lang="en-US" sz="1600" b="0" i="0" dirty="0">
                <a:solidFill>
                  <a:srgbClr val="00B050"/>
                </a:solidFill>
                <a:effectLst/>
                <a:latin typeface="Helvetica Neue"/>
              </a:rPr>
              <a:t> in a single season is in </a:t>
            </a:r>
            <a:r>
              <a:rPr lang="en-US" sz="1600" b="1" i="0" dirty="0">
                <a:solidFill>
                  <a:srgbClr val="00B050"/>
                </a:solidFill>
                <a:effectLst/>
                <a:latin typeface="Helvetica Neue"/>
              </a:rPr>
              <a:t>Season 2017-18</a:t>
            </a:r>
            <a:r>
              <a:rPr lang="en-US" sz="1600" b="0" i="0" dirty="0">
                <a:solidFill>
                  <a:srgbClr val="00B050"/>
                </a:solidFill>
                <a:effectLst/>
                <a:latin typeface="Helvetica Neue"/>
              </a:rPr>
              <a:t> </a:t>
            </a:r>
            <a:r>
              <a:rPr lang="en-US" sz="1600" b="1" i="0" dirty="0">
                <a:solidFill>
                  <a:srgbClr val="00B050"/>
                </a:solidFill>
                <a:effectLst/>
                <a:latin typeface="Helvetica Neue"/>
              </a:rPr>
              <a:t>(32)</a:t>
            </a:r>
            <a:r>
              <a:rPr lang="en-US" sz="1600" b="0" i="0" dirty="0">
                <a:solidFill>
                  <a:srgbClr val="00B050"/>
                </a:solidFill>
                <a:effectLst/>
                <a:latin typeface="Helvetica Neue"/>
              </a:rPr>
              <a:t> -- </a:t>
            </a:r>
            <a:r>
              <a:rPr lang="en-US" sz="1600" b="1" i="0" dirty="0">
                <a:solidFill>
                  <a:srgbClr val="00B050"/>
                </a:solidFill>
                <a:effectLst/>
                <a:latin typeface="Helvetica Neue"/>
              </a:rPr>
              <a:t>Man City</a:t>
            </a:r>
            <a:endParaRPr lang="en-US" sz="1600" b="0" i="0" dirty="0">
              <a:solidFill>
                <a:srgbClr val="00B050"/>
              </a:solidFill>
              <a:effectLst/>
              <a:latin typeface="Helvetica Neue"/>
            </a:endParaRPr>
          </a:p>
          <a:p>
            <a:endParaRPr lang="en-CA" dirty="0"/>
          </a:p>
        </p:txBody>
      </p:sp>
      <p:sp>
        <p:nvSpPr>
          <p:cNvPr id="14" name="TextBox 13">
            <a:extLst>
              <a:ext uri="{FF2B5EF4-FFF2-40B4-BE49-F238E27FC236}">
                <a16:creationId xmlns:a16="http://schemas.microsoft.com/office/drawing/2014/main" id="{0BF9F425-A574-4F59-9A5C-C1A1C2A74336}"/>
              </a:ext>
            </a:extLst>
          </p:cNvPr>
          <p:cNvSpPr txBox="1"/>
          <p:nvPr/>
        </p:nvSpPr>
        <p:spPr>
          <a:xfrm>
            <a:off x="216464" y="5829907"/>
            <a:ext cx="3575280" cy="923330"/>
          </a:xfrm>
          <a:prstGeom prst="rect">
            <a:avLst/>
          </a:prstGeom>
          <a:noFill/>
        </p:spPr>
        <p:txBody>
          <a:bodyPr wrap="square" rtlCol="0">
            <a:spAutoFit/>
          </a:bodyPr>
          <a:lstStyle/>
          <a:p>
            <a:pPr algn="l"/>
            <a:r>
              <a:rPr lang="en-US" b="1" i="0" dirty="0">
                <a:solidFill>
                  <a:schemeClr val="accent3"/>
                </a:solidFill>
                <a:effectLst/>
                <a:latin typeface="Helvetica Neue"/>
              </a:rPr>
              <a:t>Minimum Wins</a:t>
            </a:r>
            <a:r>
              <a:rPr lang="en-US" b="0" i="0" dirty="0">
                <a:solidFill>
                  <a:schemeClr val="accent3"/>
                </a:solidFill>
                <a:effectLst/>
                <a:latin typeface="Helvetica Neue"/>
              </a:rPr>
              <a:t> is in </a:t>
            </a:r>
            <a:r>
              <a:rPr lang="en-US" b="1" i="0" dirty="0">
                <a:solidFill>
                  <a:schemeClr val="accent3"/>
                </a:solidFill>
                <a:effectLst/>
                <a:latin typeface="Helvetica Neue"/>
              </a:rPr>
              <a:t>Season 2007-08</a:t>
            </a:r>
            <a:r>
              <a:rPr lang="en-US" b="0" i="0" dirty="0">
                <a:solidFill>
                  <a:schemeClr val="accent3"/>
                </a:solidFill>
                <a:effectLst/>
                <a:latin typeface="Helvetica Neue"/>
              </a:rPr>
              <a:t> </a:t>
            </a:r>
            <a:r>
              <a:rPr lang="en-US" b="1" i="0" dirty="0">
                <a:solidFill>
                  <a:schemeClr val="accent3"/>
                </a:solidFill>
                <a:effectLst/>
                <a:latin typeface="Helvetica Neue"/>
              </a:rPr>
              <a:t>(1)</a:t>
            </a:r>
            <a:r>
              <a:rPr lang="en-US" b="0" i="0" dirty="0">
                <a:solidFill>
                  <a:schemeClr val="accent3"/>
                </a:solidFill>
                <a:effectLst/>
                <a:latin typeface="Helvetica Neue"/>
              </a:rPr>
              <a:t> -- </a:t>
            </a:r>
            <a:r>
              <a:rPr lang="en-US" b="1" i="0" dirty="0">
                <a:solidFill>
                  <a:schemeClr val="accent3"/>
                </a:solidFill>
                <a:effectLst/>
                <a:latin typeface="Helvetica Neue"/>
              </a:rPr>
              <a:t>Derby</a:t>
            </a:r>
            <a:endParaRPr lang="en-US" b="0" i="0" dirty="0">
              <a:solidFill>
                <a:schemeClr val="accent3"/>
              </a:solidFill>
              <a:effectLst/>
              <a:latin typeface="Helvetica Neue"/>
            </a:endParaRPr>
          </a:p>
          <a:p>
            <a:endParaRPr lang="en-CA" dirty="0"/>
          </a:p>
        </p:txBody>
      </p:sp>
      <p:sp>
        <p:nvSpPr>
          <p:cNvPr id="15" name="TextBox 14">
            <a:extLst>
              <a:ext uri="{FF2B5EF4-FFF2-40B4-BE49-F238E27FC236}">
                <a16:creationId xmlns:a16="http://schemas.microsoft.com/office/drawing/2014/main" id="{99A96DA1-3ACE-446A-AADB-27F98440EE19}"/>
              </a:ext>
            </a:extLst>
          </p:cNvPr>
          <p:cNvSpPr txBox="1"/>
          <p:nvPr/>
        </p:nvSpPr>
        <p:spPr>
          <a:xfrm>
            <a:off x="6617574" y="694437"/>
            <a:ext cx="5544616" cy="646331"/>
          </a:xfrm>
          <a:prstGeom prst="rect">
            <a:avLst/>
          </a:prstGeom>
          <a:noFill/>
        </p:spPr>
        <p:txBody>
          <a:bodyPr wrap="square" rtlCol="0">
            <a:spAutoFit/>
          </a:bodyPr>
          <a:lstStyle/>
          <a:p>
            <a:pPr algn="l"/>
            <a:r>
              <a:rPr lang="en-US" b="1" i="0" dirty="0">
                <a:solidFill>
                  <a:srgbClr val="00B050"/>
                </a:solidFill>
                <a:effectLst/>
                <a:latin typeface="Helvetica Neue"/>
              </a:rPr>
              <a:t>Least Defeats</a:t>
            </a:r>
            <a:r>
              <a:rPr lang="en-US" b="0" i="0" dirty="0">
                <a:solidFill>
                  <a:srgbClr val="00B050"/>
                </a:solidFill>
                <a:effectLst/>
                <a:latin typeface="Helvetica Neue"/>
              </a:rPr>
              <a:t> is in </a:t>
            </a:r>
            <a:r>
              <a:rPr lang="en-US" b="1" i="0" dirty="0">
                <a:solidFill>
                  <a:srgbClr val="00B050"/>
                </a:solidFill>
                <a:effectLst/>
                <a:latin typeface="Helvetica Neue"/>
              </a:rPr>
              <a:t>Season 2003-04</a:t>
            </a:r>
            <a:r>
              <a:rPr lang="en-US" b="0" i="0" dirty="0">
                <a:solidFill>
                  <a:srgbClr val="00B050"/>
                </a:solidFill>
                <a:effectLst/>
                <a:latin typeface="Helvetica Neue"/>
              </a:rPr>
              <a:t> </a:t>
            </a:r>
            <a:r>
              <a:rPr lang="en-US" b="1" i="0" dirty="0">
                <a:solidFill>
                  <a:srgbClr val="00B050"/>
                </a:solidFill>
                <a:effectLst/>
                <a:latin typeface="Helvetica Neue"/>
              </a:rPr>
              <a:t>(0)</a:t>
            </a:r>
            <a:r>
              <a:rPr lang="en-US" b="0" i="0" dirty="0">
                <a:solidFill>
                  <a:srgbClr val="00B050"/>
                </a:solidFill>
                <a:effectLst/>
                <a:latin typeface="Helvetica Neue"/>
              </a:rPr>
              <a:t> -- </a:t>
            </a:r>
            <a:r>
              <a:rPr lang="en-US" b="1" i="0" dirty="0">
                <a:solidFill>
                  <a:srgbClr val="00B050"/>
                </a:solidFill>
                <a:effectLst/>
                <a:latin typeface="Helvetica Neue"/>
              </a:rPr>
              <a:t>Arsenal</a:t>
            </a:r>
            <a:endParaRPr lang="en-US" b="0" i="0" dirty="0">
              <a:solidFill>
                <a:srgbClr val="00B050"/>
              </a:solidFill>
              <a:effectLst/>
              <a:latin typeface="Helvetica Neue"/>
            </a:endParaRPr>
          </a:p>
          <a:p>
            <a:endParaRPr lang="en-CA" dirty="0"/>
          </a:p>
        </p:txBody>
      </p:sp>
      <p:sp>
        <p:nvSpPr>
          <p:cNvPr id="16" name="TextBox 15">
            <a:extLst>
              <a:ext uri="{FF2B5EF4-FFF2-40B4-BE49-F238E27FC236}">
                <a16:creationId xmlns:a16="http://schemas.microsoft.com/office/drawing/2014/main" id="{9148D450-51BE-43C5-A645-61ED94114A2B}"/>
              </a:ext>
            </a:extLst>
          </p:cNvPr>
          <p:cNvSpPr txBox="1"/>
          <p:nvPr/>
        </p:nvSpPr>
        <p:spPr>
          <a:xfrm>
            <a:off x="8616280" y="4857605"/>
            <a:ext cx="3003602" cy="1754326"/>
          </a:xfrm>
          <a:prstGeom prst="rect">
            <a:avLst/>
          </a:prstGeom>
          <a:noFill/>
        </p:spPr>
        <p:txBody>
          <a:bodyPr wrap="square" rtlCol="0">
            <a:spAutoFit/>
          </a:bodyPr>
          <a:lstStyle/>
          <a:p>
            <a:r>
              <a:rPr lang="en-US" b="1" i="0" dirty="0">
                <a:solidFill>
                  <a:schemeClr val="accent3"/>
                </a:solidFill>
                <a:effectLst/>
                <a:latin typeface="Helvetica Neue"/>
              </a:rPr>
              <a:t>Most Defeats</a:t>
            </a:r>
            <a:r>
              <a:rPr lang="en-US" b="0" i="0" dirty="0">
                <a:solidFill>
                  <a:schemeClr val="accent3"/>
                </a:solidFill>
                <a:effectLst/>
                <a:latin typeface="Helvetica Neue"/>
              </a:rPr>
              <a:t> in a Season is in </a:t>
            </a:r>
            <a:r>
              <a:rPr lang="en-US" b="1" i="0" dirty="0">
                <a:solidFill>
                  <a:schemeClr val="accent3"/>
                </a:solidFill>
                <a:effectLst/>
                <a:latin typeface="Helvetica Neue"/>
              </a:rPr>
              <a:t>Season 1994-95 , 2005-06 and 2007-08</a:t>
            </a:r>
            <a:r>
              <a:rPr lang="en-US" b="0" i="0" dirty="0">
                <a:solidFill>
                  <a:schemeClr val="accent3"/>
                </a:solidFill>
                <a:effectLst/>
                <a:latin typeface="Helvetica Neue"/>
              </a:rPr>
              <a:t> </a:t>
            </a:r>
            <a:r>
              <a:rPr lang="en-US" b="1" i="0" dirty="0">
                <a:solidFill>
                  <a:schemeClr val="accent3"/>
                </a:solidFill>
                <a:effectLst/>
                <a:latin typeface="Helvetica Neue"/>
              </a:rPr>
              <a:t>(29)</a:t>
            </a:r>
            <a:r>
              <a:rPr lang="en-US" b="0" i="0" dirty="0">
                <a:solidFill>
                  <a:schemeClr val="accent3"/>
                </a:solidFill>
                <a:effectLst/>
                <a:latin typeface="Helvetica Neue"/>
              </a:rPr>
              <a:t> - </a:t>
            </a:r>
            <a:r>
              <a:rPr lang="en-US" b="1" i="0" dirty="0">
                <a:solidFill>
                  <a:schemeClr val="accent3"/>
                </a:solidFill>
                <a:effectLst/>
                <a:latin typeface="Helvetica Neue"/>
              </a:rPr>
              <a:t>Ipswich</a:t>
            </a:r>
            <a:r>
              <a:rPr lang="en-US" b="0" i="0" dirty="0">
                <a:solidFill>
                  <a:schemeClr val="accent3"/>
                </a:solidFill>
                <a:effectLst/>
                <a:latin typeface="Helvetica Neue"/>
              </a:rPr>
              <a:t>, </a:t>
            </a:r>
            <a:r>
              <a:rPr lang="en-US" b="1" i="0" dirty="0">
                <a:solidFill>
                  <a:schemeClr val="accent3"/>
                </a:solidFill>
                <a:effectLst/>
                <a:latin typeface="Helvetica Neue"/>
              </a:rPr>
              <a:t>Sunderland</a:t>
            </a:r>
            <a:r>
              <a:rPr lang="en-US" b="0" i="0" dirty="0">
                <a:solidFill>
                  <a:schemeClr val="accent3"/>
                </a:solidFill>
                <a:effectLst/>
                <a:latin typeface="Helvetica Neue"/>
              </a:rPr>
              <a:t> and </a:t>
            </a:r>
            <a:r>
              <a:rPr lang="en-US" b="1" i="0" dirty="0">
                <a:solidFill>
                  <a:schemeClr val="accent3"/>
                </a:solidFill>
                <a:effectLst/>
                <a:latin typeface="Helvetica Neue"/>
              </a:rPr>
              <a:t>Derby</a:t>
            </a:r>
            <a:r>
              <a:rPr lang="en-US" b="0" i="0" dirty="0">
                <a:solidFill>
                  <a:schemeClr val="accent3"/>
                </a:solidFill>
                <a:effectLst/>
                <a:latin typeface="Helvetica Neue"/>
              </a:rPr>
              <a:t> respectively.</a:t>
            </a:r>
          </a:p>
          <a:p>
            <a:endParaRPr lang="en-CA" dirty="0"/>
          </a:p>
        </p:txBody>
      </p:sp>
    </p:spTree>
    <p:extLst>
      <p:ext uri="{BB962C8B-B14F-4D97-AF65-F5344CB8AC3E}">
        <p14:creationId xmlns:p14="http://schemas.microsoft.com/office/powerpoint/2010/main" val="35940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heel(1)">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36160" y="27614"/>
            <a:ext cx="4464496" cy="3024336"/>
          </a:xfrm>
        </p:spPr>
        <p:txBody>
          <a:bodyPr>
            <a:noAutofit/>
          </a:bodyPr>
          <a:lstStyle/>
          <a:p>
            <a:pPr algn="l"/>
            <a:r>
              <a:rPr lang="en-US" sz="1600" b="0" i="0" dirty="0">
                <a:solidFill>
                  <a:srgbClr val="000000"/>
                </a:solidFill>
                <a:effectLst/>
                <a:latin typeface="Helvetica Neue"/>
              </a:rPr>
              <a:t>The </a:t>
            </a:r>
            <a:r>
              <a:rPr lang="en-US" sz="1600" b="1" i="0" dirty="0">
                <a:solidFill>
                  <a:srgbClr val="000000"/>
                </a:solidFill>
                <a:effectLst/>
                <a:latin typeface="Helvetica Neue"/>
              </a:rPr>
              <a:t>Premier League</a:t>
            </a:r>
            <a:r>
              <a:rPr lang="en-US" sz="1600" b="0" i="0" dirty="0">
                <a:solidFill>
                  <a:srgbClr val="000000"/>
                </a:solidFill>
                <a:effectLst/>
                <a:latin typeface="Helvetica Neue"/>
              </a:rPr>
              <a:t> is the top level of the English football league system. Contested by </a:t>
            </a:r>
            <a:r>
              <a:rPr lang="en-US" sz="1600" b="1" i="0" dirty="0">
                <a:solidFill>
                  <a:srgbClr val="000000"/>
                </a:solidFill>
                <a:effectLst/>
                <a:latin typeface="Helvetica Neue"/>
              </a:rPr>
              <a:t>20 clubs</a:t>
            </a:r>
            <a:r>
              <a:rPr lang="en-US" sz="1600" b="0" i="0" dirty="0">
                <a:solidFill>
                  <a:srgbClr val="000000"/>
                </a:solidFill>
                <a:effectLst/>
                <a:latin typeface="Helvetica Neue"/>
              </a:rPr>
              <a:t>, it operates promotion and relegation with the English Football League. </a:t>
            </a:r>
            <a:br>
              <a:rPr lang="en-US" sz="1600" b="0" i="0" dirty="0">
                <a:solidFill>
                  <a:srgbClr val="000000"/>
                </a:solidFill>
                <a:effectLst/>
                <a:latin typeface="Helvetica Neue"/>
              </a:rPr>
            </a:br>
            <a:br>
              <a:rPr lang="en-US" sz="1600" b="0" i="0" dirty="0">
                <a:solidFill>
                  <a:srgbClr val="000000"/>
                </a:solidFill>
                <a:effectLst/>
                <a:latin typeface="Helvetica Neue"/>
              </a:rPr>
            </a:br>
            <a:r>
              <a:rPr lang="en-US" sz="1600" b="0" i="0" dirty="0">
                <a:solidFill>
                  <a:srgbClr val="000000"/>
                </a:solidFill>
                <a:effectLst/>
                <a:latin typeface="Helvetica Neue"/>
              </a:rPr>
              <a:t>The league held its </a:t>
            </a:r>
            <a:r>
              <a:rPr lang="en-US" sz="1600" b="1" i="0" dirty="0">
                <a:solidFill>
                  <a:srgbClr val="000000"/>
                </a:solidFill>
                <a:effectLst/>
                <a:latin typeface="Helvetica Neue"/>
              </a:rPr>
              <a:t>first season in 1992–93</a:t>
            </a:r>
            <a:r>
              <a:rPr lang="en-US" sz="1600" b="0" i="0" dirty="0">
                <a:solidFill>
                  <a:srgbClr val="000000"/>
                </a:solidFill>
                <a:effectLst/>
                <a:latin typeface="Helvetica Neue"/>
              </a:rPr>
              <a:t>. It was composed of </a:t>
            </a:r>
            <a:r>
              <a:rPr lang="en-US" sz="1600" b="1" i="0" dirty="0">
                <a:solidFill>
                  <a:srgbClr val="000000"/>
                </a:solidFill>
                <a:effectLst/>
                <a:latin typeface="Helvetica Neue"/>
              </a:rPr>
              <a:t>22 clubs for that season</a:t>
            </a:r>
            <a:r>
              <a:rPr lang="en-US" sz="1600" b="0" i="0" dirty="0">
                <a:solidFill>
                  <a:srgbClr val="000000"/>
                </a:solidFill>
                <a:effectLst/>
                <a:latin typeface="Helvetica Neue"/>
              </a:rPr>
              <a:t>. The number of clubs was reduced </a:t>
            </a:r>
            <a:r>
              <a:rPr lang="en-US" sz="1600" dirty="0">
                <a:solidFill>
                  <a:srgbClr val="000000"/>
                </a:solidFill>
                <a:latin typeface="Helvetica Neue"/>
              </a:rPr>
              <a:t>to 20, down from 22.</a:t>
            </a:r>
            <a:br>
              <a:rPr lang="en-US" sz="1600" dirty="0">
                <a:solidFill>
                  <a:srgbClr val="000000"/>
                </a:solidFill>
                <a:latin typeface="Helvetica Neue"/>
              </a:rPr>
            </a:br>
            <a:br>
              <a:rPr lang="en-US" sz="1600" dirty="0">
                <a:solidFill>
                  <a:srgbClr val="000000"/>
                </a:solidFill>
                <a:latin typeface="Helvetica Neue"/>
              </a:rPr>
            </a:br>
            <a:br>
              <a:rPr lang="en-US" sz="1600" b="0" i="0" dirty="0">
                <a:solidFill>
                  <a:srgbClr val="000000"/>
                </a:solidFill>
                <a:effectLst/>
                <a:latin typeface="Helvetica Neue"/>
              </a:rPr>
            </a:br>
            <a:br>
              <a:rPr lang="en-US" sz="1600" b="0" i="0" dirty="0">
                <a:solidFill>
                  <a:srgbClr val="000000"/>
                </a:solidFill>
                <a:effectLst/>
                <a:latin typeface="Helvetica Neue"/>
              </a:rPr>
            </a:br>
            <a:endParaRPr lang="en-US" sz="1600" dirty="0"/>
          </a:p>
        </p:txBody>
      </p:sp>
      <p:pic>
        <p:nvPicPr>
          <p:cNvPr id="13" name="Picture Placeholder 12" descr="A group of people playing football on a field&#10;&#10;Description automatically generated">
            <a:extLst>
              <a:ext uri="{FF2B5EF4-FFF2-40B4-BE49-F238E27FC236}">
                <a16:creationId xmlns:a16="http://schemas.microsoft.com/office/drawing/2014/main" id="{A9A999FA-8EE8-4B29-A234-239BC7338B9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0313" r="20313"/>
          <a:stretch>
            <a:fillRect/>
          </a:stretch>
        </p:blipFill>
        <p:spPr/>
      </p:pic>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sp>
        <p:nvSpPr>
          <p:cNvPr id="3" name="TextBox 2">
            <a:extLst>
              <a:ext uri="{FF2B5EF4-FFF2-40B4-BE49-F238E27FC236}">
                <a16:creationId xmlns:a16="http://schemas.microsoft.com/office/drawing/2014/main" id="{43C8919A-3FFA-4ADF-855F-6F5A8CAA7231}"/>
              </a:ext>
            </a:extLst>
          </p:cNvPr>
          <p:cNvSpPr txBox="1"/>
          <p:nvPr/>
        </p:nvSpPr>
        <p:spPr>
          <a:xfrm>
            <a:off x="7536160" y="2276872"/>
            <a:ext cx="4464497" cy="4770537"/>
          </a:xfrm>
          <a:prstGeom prst="rect">
            <a:avLst/>
          </a:prstGeom>
          <a:noFill/>
        </p:spPr>
        <p:txBody>
          <a:bodyPr wrap="square" rtlCol="0">
            <a:spAutoFit/>
          </a:bodyPr>
          <a:lstStyle/>
          <a:p>
            <a:r>
              <a:rPr lang="en-US" sz="1600" b="1" u="sng" dirty="0">
                <a:solidFill>
                  <a:srgbClr val="000000"/>
                </a:solidFill>
                <a:latin typeface="Helvetica Neue"/>
              </a:rPr>
              <a:t>Try to Answer </a:t>
            </a:r>
            <a:r>
              <a:rPr lang="en-US" sz="1600" dirty="0">
                <a:solidFill>
                  <a:srgbClr val="000000"/>
                </a:solidFill>
                <a:latin typeface="Helvetica Neue"/>
              </a:rPr>
              <a:t>:</a:t>
            </a:r>
            <a:br>
              <a:rPr lang="en-US" sz="1600" dirty="0">
                <a:solidFill>
                  <a:srgbClr val="000000"/>
                </a:solidFill>
                <a:latin typeface="Helvetica Neue"/>
              </a:rPr>
            </a:br>
            <a:r>
              <a:rPr lang="en-US" sz="1600" dirty="0">
                <a:solidFill>
                  <a:srgbClr val="000000"/>
                </a:solidFill>
                <a:latin typeface="Helvetica Neue"/>
              </a:rPr>
              <a:t>Important Considerations to Sustain in the league (not being relegated)</a:t>
            </a:r>
            <a:br>
              <a:rPr lang="en-US" sz="1600" dirty="0">
                <a:solidFill>
                  <a:srgbClr val="000000"/>
                </a:solidFill>
                <a:latin typeface="Helvetica Neue"/>
              </a:rPr>
            </a:br>
            <a:r>
              <a:rPr lang="en-US" sz="1600" dirty="0">
                <a:solidFill>
                  <a:srgbClr val="000000"/>
                </a:solidFill>
                <a:latin typeface="Helvetica Neue"/>
              </a:rPr>
              <a:t>How can a Team improve the chances to Win the League ?</a:t>
            </a:r>
            <a:br>
              <a:rPr lang="en-US" sz="1600" dirty="0">
                <a:solidFill>
                  <a:srgbClr val="000000"/>
                </a:solidFill>
                <a:latin typeface="Helvetica Neue"/>
              </a:rPr>
            </a:br>
            <a:r>
              <a:rPr lang="en-US" sz="1600" dirty="0">
                <a:solidFill>
                  <a:srgbClr val="000000"/>
                </a:solidFill>
                <a:latin typeface="Helvetica Neue"/>
              </a:rPr>
              <a:t>Important factor to win a League - Attack or Defense?</a:t>
            </a:r>
            <a:br>
              <a:rPr lang="en-US" sz="1600" dirty="0">
                <a:solidFill>
                  <a:srgbClr val="000000"/>
                </a:solidFill>
                <a:latin typeface="Helvetica Neue"/>
              </a:rPr>
            </a:br>
            <a:br>
              <a:rPr lang="en-US" sz="1600" dirty="0">
                <a:solidFill>
                  <a:srgbClr val="000000"/>
                </a:solidFill>
                <a:latin typeface="Helvetica Neue"/>
              </a:rPr>
            </a:br>
            <a:r>
              <a:rPr lang="en-US" sz="1600" b="1" u="sng" dirty="0">
                <a:solidFill>
                  <a:srgbClr val="000000"/>
                </a:solidFill>
                <a:latin typeface="Helvetica Neue"/>
              </a:rPr>
              <a:t>Along with</a:t>
            </a:r>
            <a:r>
              <a:rPr lang="en-US" sz="1600" dirty="0">
                <a:solidFill>
                  <a:srgbClr val="000000"/>
                </a:solidFill>
                <a:latin typeface="Helvetica Neue"/>
              </a:rPr>
              <a:t> -</a:t>
            </a:r>
            <a:br>
              <a:rPr lang="en-US" sz="1600" dirty="0">
                <a:solidFill>
                  <a:srgbClr val="000000"/>
                </a:solidFill>
                <a:latin typeface="Helvetica Neue"/>
              </a:rPr>
            </a:br>
            <a:r>
              <a:rPr lang="en-US" sz="1600" dirty="0">
                <a:solidFill>
                  <a:srgbClr val="000000"/>
                </a:solidFill>
                <a:latin typeface="Helvetica Neue"/>
              </a:rPr>
              <a:t>Season level Analysis for football parameters - Matches, Wins, Losses, Goals(Home and Away), Comebacks.</a:t>
            </a:r>
            <a:br>
              <a:rPr lang="en-US" sz="1600" dirty="0">
                <a:solidFill>
                  <a:srgbClr val="000000"/>
                </a:solidFill>
                <a:latin typeface="Helvetica Neue"/>
              </a:rPr>
            </a:br>
            <a:r>
              <a:rPr lang="en-US" sz="1600" dirty="0">
                <a:solidFill>
                  <a:srgbClr val="000000"/>
                </a:solidFill>
                <a:latin typeface="Helvetica Neue"/>
              </a:rPr>
              <a:t>Team level analysis for football parameters - Matches, Wins, Losses, Goals(Home and Away), Comebacks.</a:t>
            </a:r>
            <a:br>
              <a:rPr lang="en-US" sz="1600" dirty="0">
                <a:solidFill>
                  <a:srgbClr val="000000"/>
                </a:solidFill>
                <a:latin typeface="Helvetica Neue"/>
              </a:rPr>
            </a:br>
            <a:r>
              <a:rPr lang="en-US" sz="1600" dirty="0">
                <a:solidFill>
                  <a:srgbClr val="000000"/>
                </a:solidFill>
                <a:latin typeface="Helvetica Neue"/>
              </a:rPr>
              <a:t>Analysis of Team per Season - Points Table, Champions, Runner's up, Relegation, League Progress</a:t>
            </a:r>
            <a:br>
              <a:rPr lang="en-US" sz="1600" dirty="0">
                <a:solidFill>
                  <a:srgbClr val="000000"/>
                </a:solidFill>
                <a:latin typeface="Helvetica Neue"/>
              </a:rPr>
            </a:br>
            <a:endParaRPr lang="en-CA" sz="1600" dirty="0"/>
          </a:p>
        </p:txBody>
      </p:sp>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DF8B29-2E1A-401D-AB32-67558C9D3A51}"/>
              </a:ext>
            </a:extLst>
          </p:cNvPr>
          <p:cNvPicPr>
            <a:picLocks noChangeAspect="1"/>
          </p:cNvPicPr>
          <p:nvPr/>
        </p:nvPicPr>
        <p:blipFill>
          <a:blip r:embed="rId3"/>
          <a:stretch>
            <a:fillRect/>
          </a:stretch>
        </p:blipFill>
        <p:spPr>
          <a:xfrm>
            <a:off x="6174484" y="3852368"/>
            <a:ext cx="5970188" cy="3033016"/>
          </a:xfrm>
          <a:prstGeom prst="rect">
            <a:avLst/>
          </a:prstGeom>
        </p:spPr>
      </p:pic>
      <p:sp>
        <p:nvSpPr>
          <p:cNvPr id="2" name="TextBox 1">
            <a:extLst>
              <a:ext uri="{FF2B5EF4-FFF2-40B4-BE49-F238E27FC236}">
                <a16:creationId xmlns:a16="http://schemas.microsoft.com/office/drawing/2014/main" id="{B2D05C10-46BC-4BDA-97C7-3EFC6F84B29A}"/>
              </a:ext>
            </a:extLst>
          </p:cNvPr>
          <p:cNvSpPr txBox="1"/>
          <p:nvPr/>
        </p:nvSpPr>
        <p:spPr>
          <a:xfrm>
            <a:off x="47328" y="404664"/>
            <a:ext cx="6096000" cy="369332"/>
          </a:xfrm>
          <a:prstGeom prst="rect">
            <a:avLst/>
          </a:prstGeom>
          <a:noFill/>
        </p:spPr>
        <p:txBody>
          <a:bodyPr wrap="square">
            <a:spAutoFit/>
          </a:bodyPr>
          <a:lstStyle/>
          <a:p>
            <a:r>
              <a:rPr lang="en-US" u="sng" dirty="0">
                <a:solidFill>
                  <a:schemeClr val="accent4">
                    <a:lumMod val="75000"/>
                    <a:lumOff val="25000"/>
                  </a:schemeClr>
                </a:solidFill>
                <a:latin typeface="Comic Sans MS" panose="030F0702030302020204" pitchFamily="66" charset="0"/>
              </a:rPr>
              <a:t>Best and Worst Goal Difference and Total Points</a:t>
            </a:r>
          </a:p>
        </p:txBody>
      </p:sp>
      <p:pic>
        <p:nvPicPr>
          <p:cNvPr id="4" name="Picture 3">
            <a:extLst>
              <a:ext uri="{FF2B5EF4-FFF2-40B4-BE49-F238E27FC236}">
                <a16:creationId xmlns:a16="http://schemas.microsoft.com/office/drawing/2014/main" id="{D6FC3BE0-B08E-4091-96F6-B73E3F42F6BD}"/>
              </a:ext>
            </a:extLst>
          </p:cNvPr>
          <p:cNvPicPr>
            <a:picLocks noChangeAspect="1"/>
          </p:cNvPicPr>
          <p:nvPr/>
        </p:nvPicPr>
        <p:blipFill>
          <a:blip r:embed="rId4"/>
          <a:stretch>
            <a:fillRect/>
          </a:stretch>
        </p:blipFill>
        <p:spPr>
          <a:xfrm>
            <a:off x="80709" y="908720"/>
            <a:ext cx="6271779" cy="3312368"/>
          </a:xfrm>
          <a:prstGeom prst="rect">
            <a:avLst/>
          </a:prstGeom>
        </p:spPr>
      </p:pic>
      <p:sp>
        <p:nvSpPr>
          <p:cNvPr id="7" name="TextBox 6">
            <a:extLst>
              <a:ext uri="{FF2B5EF4-FFF2-40B4-BE49-F238E27FC236}">
                <a16:creationId xmlns:a16="http://schemas.microsoft.com/office/drawing/2014/main" id="{B45A7884-B28D-4ACA-AD7C-9F446AC38181}"/>
              </a:ext>
            </a:extLst>
          </p:cNvPr>
          <p:cNvSpPr txBox="1"/>
          <p:nvPr/>
        </p:nvSpPr>
        <p:spPr>
          <a:xfrm>
            <a:off x="6603294" y="1133743"/>
            <a:ext cx="5112568" cy="2308324"/>
          </a:xfrm>
          <a:prstGeom prst="rect">
            <a:avLst/>
          </a:prstGeom>
          <a:noFill/>
        </p:spPr>
        <p:txBody>
          <a:bodyPr wrap="square" rtlCol="0">
            <a:spAutoFit/>
          </a:bodyPr>
          <a:lstStyle/>
          <a:p>
            <a:r>
              <a:rPr lang="en-US" b="1" dirty="0">
                <a:solidFill>
                  <a:srgbClr val="00B050"/>
                </a:solidFill>
                <a:effectLst/>
              </a:rPr>
              <a:t>Maximum Points</a:t>
            </a:r>
            <a:r>
              <a:rPr lang="en-US" dirty="0">
                <a:solidFill>
                  <a:srgbClr val="00B050"/>
                </a:solidFill>
                <a:effectLst/>
              </a:rPr>
              <a:t> in a single season is in </a:t>
            </a:r>
            <a:r>
              <a:rPr lang="en-US" b="1" dirty="0">
                <a:solidFill>
                  <a:srgbClr val="00B050"/>
                </a:solidFill>
                <a:effectLst/>
              </a:rPr>
              <a:t>Season 2017-18</a:t>
            </a:r>
            <a:r>
              <a:rPr lang="en-US" dirty="0">
                <a:solidFill>
                  <a:srgbClr val="00B050"/>
                </a:solidFill>
                <a:effectLst/>
              </a:rPr>
              <a:t> </a:t>
            </a:r>
            <a:r>
              <a:rPr lang="en-US" b="1" dirty="0">
                <a:solidFill>
                  <a:srgbClr val="00B050"/>
                </a:solidFill>
                <a:effectLst/>
              </a:rPr>
              <a:t>(100)</a:t>
            </a:r>
            <a:r>
              <a:rPr lang="en-US" dirty="0">
                <a:solidFill>
                  <a:srgbClr val="00B050"/>
                </a:solidFill>
                <a:effectLst/>
              </a:rPr>
              <a:t> </a:t>
            </a:r>
            <a:r>
              <a:rPr lang="en-US" dirty="0">
                <a:solidFill>
                  <a:srgbClr val="00B050"/>
                </a:solidFill>
                <a:effectLst/>
                <a:sym typeface="Wingdings" panose="05000000000000000000" pitchFamily="2" charset="2"/>
              </a:rPr>
              <a:t></a:t>
            </a:r>
            <a:r>
              <a:rPr lang="en-US" dirty="0">
                <a:solidFill>
                  <a:srgbClr val="00B050"/>
                </a:solidFill>
                <a:effectLst/>
              </a:rPr>
              <a:t> </a:t>
            </a:r>
            <a:r>
              <a:rPr lang="en-US" b="1" dirty="0">
                <a:solidFill>
                  <a:srgbClr val="00B050"/>
                </a:solidFill>
                <a:effectLst/>
              </a:rPr>
              <a:t>Manchester City</a:t>
            </a:r>
            <a:endParaRPr lang="en-US" dirty="0">
              <a:solidFill>
                <a:srgbClr val="00B050"/>
              </a:solidFill>
              <a:effectLst/>
            </a:endParaRPr>
          </a:p>
          <a:p>
            <a:endParaRPr lang="en-US" b="1" dirty="0">
              <a:solidFill>
                <a:srgbClr val="000000"/>
              </a:solidFill>
              <a:effectLst/>
            </a:endParaRPr>
          </a:p>
          <a:p>
            <a:endParaRPr lang="en-US" b="1" dirty="0">
              <a:solidFill>
                <a:srgbClr val="00B050"/>
              </a:solidFill>
            </a:endParaRPr>
          </a:p>
          <a:p>
            <a:r>
              <a:rPr lang="en-US" b="1" dirty="0">
                <a:solidFill>
                  <a:srgbClr val="00B050"/>
                </a:solidFill>
                <a:effectLst/>
              </a:rPr>
              <a:t>Maximum Goal Difference</a:t>
            </a:r>
            <a:r>
              <a:rPr lang="en-US" dirty="0">
                <a:solidFill>
                  <a:srgbClr val="00B050"/>
                </a:solidFill>
                <a:effectLst/>
              </a:rPr>
              <a:t> in a single season is in </a:t>
            </a:r>
            <a:r>
              <a:rPr lang="en-US" b="1" dirty="0">
                <a:solidFill>
                  <a:srgbClr val="00B050"/>
                </a:solidFill>
                <a:effectLst/>
              </a:rPr>
              <a:t>Season 2017-18</a:t>
            </a:r>
            <a:r>
              <a:rPr lang="en-US" dirty="0">
                <a:solidFill>
                  <a:srgbClr val="00B050"/>
                </a:solidFill>
                <a:effectLst/>
              </a:rPr>
              <a:t> </a:t>
            </a:r>
            <a:r>
              <a:rPr lang="en-US" b="1" dirty="0">
                <a:solidFill>
                  <a:srgbClr val="00B050"/>
                </a:solidFill>
                <a:effectLst/>
              </a:rPr>
              <a:t>(79)</a:t>
            </a:r>
            <a:r>
              <a:rPr lang="en-US" dirty="0">
                <a:solidFill>
                  <a:srgbClr val="00B050"/>
                </a:solidFill>
                <a:effectLst/>
              </a:rPr>
              <a:t> </a:t>
            </a:r>
            <a:r>
              <a:rPr lang="en-US" dirty="0">
                <a:solidFill>
                  <a:srgbClr val="00B050"/>
                </a:solidFill>
                <a:effectLst/>
                <a:sym typeface="Wingdings" panose="05000000000000000000" pitchFamily="2" charset="2"/>
              </a:rPr>
              <a:t></a:t>
            </a:r>
            <a:r>
              <a:rPr lang="en-US" dirty="0">
                <a:solidFill>
                  <a:srgbClr val="00B050"/>
                </a:solidFill>
                <a:effectLst/>
              </a:rPr>
              <a:t> </a:t>
            </a:r>
            <a:r>
              <a:rPr lang="en-US" b="1" dirty="0">
                <a:solidFill>
                  <a:srgbClr val="00B050"/>
                </a:solidFill>
                <a:effectLst/>
              </a:rPr>
              <a:t>Manchester City</a:t>
            </a:r>
            <a:endParaRPr lang="en-US" dirty="0">
              <a:solidFill>
                <a:srgbClr val="00B050"/>
              </a:solidFill>
              <a:effectLst/>
            </a:endParaRPr>
          </a:p>
          <a:p>
            <a:br>
              <a:rPr lang="en-US" dirty="0">
                <a:solidFill>
                  <a:srgbClr val="000000"/>
                </a:solidFill>
                <a:effectLst/>
              </a:rPr>
            </a:br>
            <a:endParaRPr lang="en-CA" dirty="0"/>
          </a:p>
        </p:txBody>
      </p:sp>
      <p:sp>
        <p:nvSpPr>
          <p:cNvPr id="8" name="TextBox 7">
            <a:extLst>
              <a:ext uri="{FF2B5EF4-FFF2-40B4-BE49-F238E27FC236}">
                <a16:creationId xmlns:a16="http://schemas.microsoft.com/office/drawing/2014/main" id="{144ABE4E-114D-4F2F-8195-0390898A28E6}"/>
              </a:ext>
            </a:extLst>
          </p:cNvPr>
          <p:cNvSpPr txBox="1"/>
          <p:nvPr/>
        </p:nvSpPr>
        <p:spPr>
          <a:xfrm>
            <a:off x="80708" y="4797152"/>
            <a:ext cx="6231315" cy="1754326"/>
          </a:xfrm>
          <a:prstGeom prst="rect">
            <a:avLst/>
          </a:prstGeom>
          <a:noFill/>
        </p:spPr>
        <p:txBody>
          <a:bodyPr wrap="square" rtlCol="0">
            <a:spAutoFit/>
          </a:bodyPr>
          <a:lstStyle/>
          <a:p>
            <a:r>
              <a:rPr lang="en-US" b="1" dirty="0">
                <a:solidFill>
                  <a:schemeClr val="accent3"/>
                </a:solidFill>
                <a:latin typeface="Helvetica Neue"/>
              </a:rPr>
              <a:t>Minimum Goal Difference is in Season 2007-08 (-69)    </a:t>
            </a:r>
            <a:r>
              <a:rPr lang="en-US" b="1" dirty="0">
                <a:solidFill>
                  <a:schemeClr val="accent3"/>
                </a:solidFill>
                <a:latin typeface="Helvetica Neue"/>
                <a:sym typeface="Wingdings" panose="05000000000000000000" pitchFamily="2" charset="2"/>
              </a:rPr>
              <a:t>  </a:t>
            </a:r>
            <a:r>
              <a:rPr lang="en-US" b="1" dirty="0">
                <a:solidFill>
                  <a:schemeClr val="accent3"/>
                </a:solidFill>
                <a:latin typeface="Helvetica Neue"/>
              </a:rPr>
              <a:t>Derby</a:t>
            </a:r>
          </a:p>
          <a:p>
            <a:endParaRPr lang="en-CA" b="1" dirty="0">
              <a:solidFill>
                <a:schemeClr val="accent3"/>
              </a:solidFill>
              <a:latin typeface="Helvetica Neue"/>
            </a:endParaRPr>
          </a:p>
          <a:p>
            <a:endParaRPr lang="en-CA" b="1" dirty="0">
              <a:solidFill>
                <a:schemeClr val="accent3"/>
              </a:solidFill>
              <a:latin typeface="Helvetica Neue"/>
            </a:endParaRPr>
          </a:p>
          <a:p>
            <a:r>
              <a:rPr lang="en-US" b="1" dirty="0">
                <a:solidFill>
                  <a:schemeClr val="accent3"/>
                </a:solidFill>
                <a:latin typeface="Helvetica Neue"/>
              </a:rPr>
              <a:t>Minimum Points is in Season 2007-08 (11)</a:t>
            </a:r>
            <a:r>
              <a:rPr lang="en-US" b="1" dirty="0">
                <a:solidFill>
                  <a:schemeClr val="accent3"/>
                </a:solidFill>
                <a:latin typeface="Helvetica Neue"/>
                <a:sym typeface="Wingdings" panose="05000000000000000000" pitchFamily="2" charset="2"/>
              </a:rPr>
              <a:t>  </a:t>
            </a:r>
            <a:r>
              <a:rPr lang="en-US" b="1" dirty="0">
                <a:solidFill>
                  <a:schemeClr val="accent3"/>
                </a:solidFill>
                <a:latin typeface="Helvetica Neue"/>
              </a:rPr>
              <a:t>Derby</a:t>
            </a:r>
          </a:p>
          <a:p>
            <a:endParaRPr lang="en-CA" dirty="0"/>
          </a:p>
        </p:txBody>
      </p:sp>
    </p:spTree>
    <p:extLst>
      <p:ext uri="{BB962C8B-B14F-4D97-AF65-F5344CB8AC3E}">
        <p14:creationId xmlns:p14="http://schemas.microsoft.com/office/powerpoint/2010/main" val="279498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5BC7A-417B-4660-9636-157246AAD5C4}"/>
              </a:ext>
            </a:extLst>
          </p:cNvPr>
          <p:cNvSpPr txBox="1"/>
          <p:nvPr/>
        </p:nvSpPr>
        <p:spPr>
          <a:xfrm>
            <a:off x="47328" y="323364"/>
            <a:ext cx="6096000" cy="369332"/>
          </a:xfrm>
          <a:prstGeom prst="rect">
            <a:avLst/>
          </a:prstGeom>
          <a:noFill/>
        </p:spPr>
        <p:txBody>
          <a:bodyPr wrap="square">
            <a:spAutoFit/>
          </a:bodyPr>
          <a:lstStyle/>
          <a:p>
            <a:r>
              <a:rPr lang="en-US" u="sng" dirty="0">
                <a:solidFill>
                  <a:schemeClr val="accent4">
                    <a:lumMod val="75000"/>
                    <a:lumOff val="25000"/>
                  </a:schemeClr>
                </a:solidFill>
                <a:latin typeface="Comic Sans MS" panose="030F0702030302020204" pitchFamily="66" charset="0"/>
              </a:rPr>
              <a:t>Most/Least Goals Scored and Goals Conceded</a:t>
            </a:r>
          </a:p>
        </p:txBody>
      </p:sp>
      <p:pic>
        <p:nvPicPr>
          <p:cNvPr id="4" name="Picture 3">
            <a:extLst>
              <a:ext uri="{FF2B5EF4-FFF2-40B4-BE49-F238E27FC236}">
                <a16:creationId xmlns:a16="http://schemas.microsoft.com/office/drawing/2014/main" id="{1E205AB1-EEB5-4B2E-B901-38506A801F05}"/>
              </a:ext>
            </a:extLst>
          </p:cNvPr>
          <p:cNvPicPr>
            <a:picLocks noChangeAspect="1"/>
          </p:cNvPicPr>
          <p:nvPr/>
        </p:nvPicPr>
        <p:blipFill>
          <a:blip r:embed="rId3"/>
          <a:stretch>
            <a:fillRect/>
          </a:stretch>
        </p:blipFill>
        <p:spPr>
          <a:xfrm>
            <a:off x="47328" y="836712"/>
            <a:ext cx="4284250" cy="2223107"/>
          </a:xfrm>
          <a:prstGeom prst="rect">
            <a:avLst/>
          </a:prstGeom>
        </p:spPr>
      </p:pic>
      <p:pic>
        <p:nvPicPr>
          <p:cNvPr id="6" name="Picture 5">
            <a:extLst>
              <a:ext uri="{FF2B5EF4-FFF2-40B4-BE49-F238E27FC236}">
                <a16:creationId xmlns:a16="http://schemas.microsoft.com/office/drawing/2014/main" id="{AA64203A-657D-45A6-A7BA-1554188A5ABE}"/>
              </a:ext>
            </a:extLst>
          </p:cNvPr>
          <p:cNvPicPr>
            <a:picLocks noChangeAspect="1"/>
          </p:cNvPicPr>
          <p:nvPr/>
        </p:nvPicPr>
        <p:blipFill>
          <a:blip r:embed="rId4"/>
          <a:stretch>
            <a:fillRect/>
          </a:stretch>
        </p:blipFill>
        <p:spPr>
          <a:xfrm>
            <a:off x="7248128" y="871362"/>
            <a:ext cx="4466999" cy="2349066"/>
          </a:xfrm>
          <a:prstGeom prst="rect">
            <a:avLst/>
          </a:prstGeom>
        </p:spPr>
      </p:pic>
      <p:pic>
        <p:nvPicPr>
          <p:cNvPr id="8" name="Picture 7">
            <a:extLst>
              <a:ext uri="{FF2B5EF4-FFF2-40B4-BE49-F238E27FC236}">
                <a16:creationId xmlns:a16="http://schemas.microsoft.com/office/drawing/2014/main" id="{A7F0E1BD-E81C-4F36-B7F1-BD2161B39E86}"/>
              </a:ext>
            </a:extLst>
          </p:cNvPr>
          <p:cNvPicPr>
            <a:picLocks noChangeAspect="1"/>
          </p:cNvPicPr>
          <p:nvPr/>
        </p:nvPicPr>
        <p:blipFill>
          <a:blip r:embed="rId5"/>
          <a:stretch>
            <a:fillRect/>
          </a:stretch>
        </p:blipFill>
        <p:spPr>
          <a:xfrm>
            <a:off x="-1" y="3789040"/>
            <a:ext cx="4655841" cy="2482298"/>
          </a:xfrm>
          <a:prstGeom prst="rect">
            <a:avLst/>
          </a:prstGeom>
        </p:spPr>
      </p:pic>
      <p:pic>
        <p:nvPicPr>
          <p:cNvPr id="10" name="Picture 9">
            <a:extLst>
              <a:ext uri="{FF2B5EF4-FFF2-40B4-BE49-F238E27FC236}">
                <a16:creationId xmlns:a16="http://schemas.microsoft.com/office/drawing/2014/main" id="{8ED28461-5984-4883-A311-7B388424FD9F}"/>
              </a:ext>
            </a:extLst>
          </p:cNvPr>
          <p:cNvPicPr>
            <a:picLocks noChangeAspect="1"/>
          </p:cNvPicPr>
          <p:nvPr/>
        </p:nvPicPr>
        <p:blipFill>
          <a:blip r:embed="rId6"/>
          <a:stretch>
            <a:fillRect/>
          </a:stretch>
        </p:blipFill>
        <p:spPr>
          <a:xfrm>
            <a:off x="6960096" y="3939992"/>
            <a:ext cx="4583832" cy="2441336"/>
          </a:xfrm>
          <a:prstGeom prst="rect">
            <a:avLst/>
          </a:prstGeom>
        </p:spPr>
      </p:pic>
      <p:sp>
        <p:nvSpPr>
          <p:cNvPr id="11" name="TextBox 10">
            <a:extLst>
              <a:ext uri="{FF2B5EF4-FFF2-40B4-BE49-F238E27FC236}">
                <a16:creationId xmlns:a16="http://schemas.microsoft.com/office/drawing/2014/main" id="{7167A883-6194-441C-B79B-CD4D4BFFC1D7}"/>
              </a:ext>
            </a:extLst>
          </p:cNvPr>
          <p:cNvSpPr txBox="1"/>
          <p:nvPr/>
        </p:nvSpPr>
        <p:spPr>
          <a:xfrm>
            <a:off x="119336" y="3068960"/>
            <a:ext cx="4896544" cy="646331"/>
          </a:xfrm>
          <a:prstGeom prst="rect">
            <a:avLst/>
          </a:prstGeom>
          <a:noFill/>
        </p:spPr>
        <p:txBody>
          <a:bodyPr wrap="square" rtlCol="0">
            <a:spAutoFit/>
          </a:bodyPr>
          <a:lstStyle/>
          <a:p>
            <a:r>
              <a:rPr lang="en-US" b="1" i="0" dirty="0">
                <a:solidFill>
                  <a:srgbClr val="00B050"/>
                </a:solidFill>
                <a:effectLst/>
                <a:latin typeface="Helvetica Neue"/>
              </a:rPr>
              <a:t>Maximum Goals</a:t>
            </a:r>
            <a:r>
              <a:rPr lang="en-US" b="0" i="0" dirty="0">
                <a:solidFill>
                  <a:srgbClr val="00B050"/>
                </a:solidFill>
                <a:effectLst/>
                <a:latin typeface="Helvetica Neue"/>
              </a:rPr>
              <a:t> in a single season is in </a:t>
            </a:r>
            <a:r>
              <a:rPr lang="en-US" b="1" i="0" dirty="0">
                <a:solidFill>
                  <a:srgbClr val="00B050"/>
                </a:solidFill>
                <a:effectLst/>
                <a:latin typeface="Helvetica Neue"/>
              </a:rPr>
              <a:t>Season 2017-18</a:t>
            </a:r>
            <a:r>
              <a:rPr lang="en-US" b="0" i="0" dirty="0">
                <a:solidFill>
                  <a:srgbClr val="00B050"/>
                </a:solidFill>
                <a:effectLst/>
                <a:latin typeface="Helvetica Neue"/>
              </a:rPr>
              <a:t> </a:t>
            </a:r>
            <a:r>
              <a:rPr lang="en-US" b="1" i="0" dirty="0">
                <a:solidFill>
                  <a:srgbClr val="00B050"/>
                </a:solidFill>
                <a:effectLst/>
                <a:latin typeface="Helvetica Neue"/>
              </a:rPr>
              <a:t>(106)</a:t>
            </a:r>
            <a:r>
              <a:rPr lang="en-US" b="0" i="0" dirty="0">
                <a:solidFill>
                  <a:srgbClr val="00B050"/>
                </a:solidFill>
                <a:effectLst/>
                <a:latin typeface="Helvetica Neue"/>
              </a:rPr>
              <a:t> </a:t>
            </a:r>
            <a:r>
              <a:rPr lang="en-US" b="0" i="0" dirty="0">
                <a:solidFill>
                  <a:srgbClr val="00B050"/>
                </a:solidFill>
                <a:effectLst/>
                <a:latin typeface="Helvetica Neue"/>
                <a:sym typeface="Wingdings" panose="05000000000000000000" pitchFamily="2" charset="2"/>
              </a:rPr>
              <a:t></a:t>
            </a:r>
            <a:r>
              <a:rPr lang="en-US" b="0" i="0" dirty="0">
                <a:solidFill>
                  <a:srgbClr val="00B050"/>
                </a:solidFill>
                <a:effectLst/>
                <a:latin typeface="Helvetica Neue"/>
              </a:rPr>
              <a:t> </a:t>
            </a:r>
            <a:r>
              <a:rPr lang="en-US" b="1" i="0" dirty="0">
                <a:solidFill>
                  <a:srgbClr val="00B050"/>
                </a:solidFill>
                <a:effectLst/>
                <a:latin typeface="Helvetica Neue"/>
              </a:rPr>
              <a:t>Manchester City</a:t>
            </a:r>
            <a:endParaRPr lang="en-CA" dirty="0">
              <a:solidFill>
                <a:srgbClr val="00B050"/>
              </a:solidFill>
            </a:endParaRPr>
          </a:p>
        </p:txBody>
      </p:sp>
      <p:sp>
        <p:nvSpPr>
          <p:cNvPr id="12" name="TextBox 11">
            <a:extLst>
              <a:ext uri="{FF2B5EF4-FFF2-40B4-BE49-F238E27FC236}">
                <a16:creationId xmlns:a16="http://schemas.microsoft.com/office/drawing/2014/main" id="{3576864F-76E9-440D-9B8E-A4A59B4A748C}"/>
              </a:ext>
            </a:extLst>
          </p:cNvPr>
          <p:cNvSpPr txBox="1"/>
          <p:nvPr/>
        </p:nvSpPr>
        <p:spPr>
          <a:xfrm>
            <a:off x="6600056" y="3275692"/>
            <a:ext cx="5857328" cy="369332"/>
          </a:xfrm>
          <a:prstGeom prst="rect">
            <a:avLst/>
          </a:prstGeom>
          <a:noFill/>
        </p:spPr>
        <p:txBody>
          <a:bodyPr wrap="square" rtlCol="0">
            <a:spAutoFit/>
          </a:bodyPr>
          <a:lstStyle/>
          <a:p>
            <a:r>
              <a:rPr lang="en-US" b="1" i="0" dirty="0">
                <a:solidFill>
                  <a:schemeClr val="bg2">
                    <a:lumMod val="75000"/>
                    <a:lumOff val="25000"/>
                  </a:schemeClr>
                </a:solidFill>
                <a:effectLst/>
                <a:latin typeface="Helvetica Neue"/>
              </a:rPr>
              <a:t>Minimum Goals</a:t>
            </a:r>
            <a:r>
              <a:rPr lang="en-US" b="0" i="0" dirty="0">
                <a:solidFill>
                  <a:schemeClr val="bg2">
                    <a:lumMod val="75000"/>
                    <a:lumOff val="25000"/>
                  </a:schemeClr>
                </a:solidFill>
                <a:effectLst/>
                <a:latin typeface="Helvetica Neue"/>
              </a:rPr>
              <a:t> is in </a:t>
            </a:r>
            <a:r>
              <a:rPr lang="en-US" b="1" i="0" dirty="0">
                <a:solidFill>
                  <a:schemeClr val="bg2">
                    <a:lumMod val="75000"/>
                    <a:lumOff val="25000"/>
                  </a:schemeClr>
                </a:solidFill>
                <a:effectLst/>
                <a:latin typeface="Helvetica Neue"/>
              </a:rPr>
              <a:t>Season 2007-08</a:t>
            </a:r>
            <a:r>
              <a:rPr lang="en-US" b="0" i="0" dirty="0">
                <a:solidFill>
                  <a:schemeClr val="bg2">
                    <a:lumMod val="75000"/>
                    <a:lumOff val="25000"/>
                  </a:schemeClr>
                </a:solidFill>
                <a:effectLst/>
                <a:latin typeface="Helvetica Neue"/>
              </a:rPr>
              <a:t> </a:t>
            </a:r>
            <a:r>
              <a:rPr lang="en-US" b="1" i="0" dirty="0">
                <a:solidFill>
                  <a:schemeClr val="bg2">
                    <a:lumMod val="75000"/>
                    <a:lumOff val="25000"/>
                  </a:schemeClr>
                </a:solidFill>
                <a:effectLst/>
                <a:latin typeface="Helvetica Neue"/>
              </a:rPr>
              <a:t>(20)</a:t>
            </a:r>
            <a:r>
              <a:rPr lang="en-US" b="0" i="0" dirty="0">
                <a:solidFill>
                  <a:schemeClr val="bg2">
                    <a:lumMod val="75000"/>
                    <a:lumOff val="25000"/>
                  </a:schemeClr>
                </a:solidFill>
                <a:effectLst/>
                <a:latin typeface="Helvetica Neue"/>
              </a:rPr>
              <a:t> </a:t>
            </a:r>
            <a:r>
              <a:rPr lang="en-US" b="0" i="0" dirty="0">
                <a:solidFill>
                  <a:schemeClr val="bg2">
                    <a:lumMod val="75000"/>
                    <a:lumOff val="25000"/>
                  </a:schemeClr>
                </a:solidFill>
                <a:effectLst/>
                <a:latin typeface="Helvetica Neue"/>
                <a:sym typeface="Wingdings" panose="05000000000000000000" pitchFamily="2" charset="2"/>
              </a:rPr>
              <a:t></a:t>
            </a:r>
            <a:r>
              <a:rPr lang="en-US" b="0" i="0" dirty="0">
                <a:solidFill>
                  <a:schemeClr val="bg2">
                    <a:lumMod val="75000"/>
                    <a:lumOff val="25000"/>
                  </a:schemeClr>
                </a:solidFill>
                <a:effectLst/>
                <a:latin typeface="Helvetica Neue"/>
              </a:rPr>
              <a:t> </a:t>
            </a:r>
            <a:r>
              <a:rPr lang="en-US" b="1" i="0" dirty="0">
                <a:solidFill>
                  <a:schemeClr val="bg2">
                    <a:lumMod val="75000"/>
                    <a:lumOff val="25000"/>
                  </a:schemeClr>
                </a:solidFill>
                <a:effectLst/>
                <a:latin typeface="Helvetica Neue"/>
              </a:rPr>
              <a:t>Derby</a:t>
            </a:r>
            <a:endParaRPr lang="en-CA" dirty="0">
              <a:solidFill>
                <a:schemeClr val="bg2">
                  <a:lumMod val="75000"/>
                  <a:lumOff val="25000"/>
                </a:schemeClr>
              </a:solidFill>
            </a:endParaRPr>
          </a:p>
        </p:txBody>
      </p:sp>
      <p:sp>
        <p:nvSpPr>
          <p:cNvPr id="14" name="TextBox 13">
            <a:extLst>
              <a:ext uri="{FF2B5EF4-FFF2-40B4-BE49-F238E27FC236}">
                <a16:creationId xmlns:a16="http://schemas.microsoft.com/office/drawing/2014/main" id="{3B08373F-E195-44CD-BEBD-CF6422C9C974}"/>
              </a:ext>
            </a:extLst>
          </p:cNvPr>
          <p:cNvSpPr txBox="1"/>
          <p:nvPr/>
        </p:nvSpPr>
        <p:spPr>
          <a:xfrm>
            <a:off x="0" y="6237312"/>
            <a:ext cx="6228270" cy="646331"/>
          </a:xfrm>
          <a:prstGeom prst="rect">
            <a:avLst/>
          </a:prstGeom>
          <a:noFill/>
        </p:spPr>
        <p:txBody>
          <a:bodyPr wrap="square">
            <a:spAutoFit/>
          </a:bodyPr>
          <a:lstStyle/>
          <a:p>
            <a:r>
              <a:rPr lang="en-US" b="1" i="0" dirty="0">
                <a:solidFill>
                  <a:schemeClr val="bg2">
                    <a:lumMod val="75000"/>
                    <a:lumOff val="25000"/>
                  </a:schemeClr>
                </a:solidFill>
                <a:effectLst/>
                <a:latin typeface="Helvetica Neue"/>
              </a:rPr>
              <a:t>Maximum Goals Conceded</a:t>
            </a:r>
            <a:r>
              <a:rPr lang="en-US" b="0" i="0" dirty="0">
                <a:solidFill>
                  <a:schemeClr val="bg2">
                    <a:lumMod val="75000"/>
                    <a:lumOff val="25000"/>
                  </a:schemeClr>
                </a:solidFill>
                <a:effectLst/>
                <a:latin typeface="Helvetica Neue"/>
              </a:rPr>
              <a:t> in a single season is in </a:t>
            </a:r>
            <a:r>
              <a:rPr lang="en-US" b="1" i="0" dirty="0">
                <a:solidFill>
                  <a:schemeClr val="bg2">
                    <a:lumMod val="75000"/>
                    <a:lumOff val="25000"/>
                  </a:schemeClr>
                </a:solidFill>
                <a:effectLst/>
                <a:latin typeface="Helvetica Neue"/>
              </a:rPr>
              <a:t>Season 1993-94</a:t>
            </a:r>
            <a:r>
              <a:rPr lang="en-US" b="0" i="0" dirty="0">
                <a:solidFill>
                  <a:schemeClr val="bg2">
                    <a:lumMod val="75000"/>
                    <a:lumOff val="25000"/>
                  </a:schemeClr>
                </a:solidFill>
                <a:effectLst/>
                <a:latin typeface="Helvetica Neue"/>
              </a:rPr>
              <a:t> </a:t>
            </a:r>
            <a:r>
              <a:rPr lang="en-US" b="1" i="0" dirty="0">
                <a:solidFill>
                  <a:schemeClr val="bg2">
                    <a:lumMod val="75000"/>
                    <a:lumOff val="25000"/>
                  </a:schemeClr>
                </a:solidFill>
                <a:effectLst/>
                <a:latin typeface="Helvetica Neue"/>
              </a:rPr>
              <a:t>(100)</a:t>
            </a:r>
            <a:r>
              <a:rPr lang="en-US" b="0" i="0" dirty="0">
                <a:solidFill>
                  <a:schemeClr val="bg2">
                    <a:lumMod val="75000"/>
                    <a:lumOff val="25000"/>
                  </a:schemeClr>
                </a:solidFill>
                <a:effectLst/>
                <a:latin typeface="Helvetica Neue"/>
              </a:rPr>
              <a:t> </a:t>
            </a:r>
            <a:r>
              <a:rPr lang="en-US" b="0" i="0" dirty="0">
                <a:solidFill>
                  <a:schemeClr val="bg2">
                    <a:lumMod val="75000"/>
                    <a:lumOff val="25000"/>
                  </a:schemeClr>
                </a:solidFill>
                <a:effectLst/>
                <a:latin typeface="Helvetica Neue"/>
                <a:sym typeface="Wingdings" panose="05000000000000000000" pitchFamily="2" charset="2"/>
              </a:rPr>
              <a:t></a:t>
            </a:r>
            <a:r>
              <a:rPr lang="en-US" b="0" i="0" dirty="0">
                <a:solidFill>
                  <a:schemeClr val="bg2">
                    <a:lumMod val="75000"/>
                    <a:lumOff val="25000"/>
                  </a:schemeClr>
                </a:solidFill>
                <a:effectLst/>
                <a:latin typeface="Helvetica Neue"/>
              </a:rPr>
              <a:t> </a:t>
            </a:r>
            <a:r>
              <a:rPr lang="en-US" b="1" i="0" dirty="0">
                <a:solidFill>
                  <a:schemeClr val="bg2">
                    <a:lumMod val="75000"/>
                    <a:lumOff val="25000"/>
                  </a:schemeClr>
                </a:solidFill>
                <a:effectLst/>
                <a:latin typeface="Helvetica Neue"/>
              </a:rPr>
              <a:t>Swindon</a:t>
            </a:r>
            <a:endParaRPr lang="en-CA" dirty="0">
              <a:solidFill>
                <a:schemeClr val="bg2">
                  <a:lumMod val="75000"/>
                  <a:lumOff val="25000"/>
                </a:schemeClr>
              </a:solidFill>
            </a:endParaRPr>
          </a:p>
        </p:txBody>
      </p:sp>
      <p:sp>
        <p:nvSpPr>
          <p:cNvPr id="16" name="TextBox 15">
            <a:extLst>
              <a:ext uri="{FF2B5EF4-FFF2-40B4-BE49-F238E27FC236}">
                <a16:creationId xmlns:a16="http://schemas.microsoft.com/office/drawing/2014/main" id="{954D626A-9B6D-4F93-87B9-6D66A5E0C205}"/>
              </a:ext>
            </a:extLst>
          </p:cNvPr>
          <p:cNvSpPr txBox="1"/>
          <p:nvPr/>
        </p:nvSpPr>
        <p:spPr>
          <a:xfrm>
            <a:off x="6744072" y="6211669"/>
            <a:ext cx="5508190" cy="646331"/>
          </a:xfrm>
          <a:prstGeom prst="rect">
            <a:avLst/>
          </a:prstGeom>
          <a:noFill/>
        </p:spPr>
        <p:txBody>
          <a:bodyPr wrap="square">
            <a:spAutoFit/>
          </a:bodyPr>
          <a:lstStyle/>
          <a:p>
            <a:r>
              <a:rPr lang="en-US" b="1" i="0" dirty="0">
                <a:solidFill>
                  <a:srgbClr val="00B050"/>
                </a:solidFill>
                <a:effectLst/>
                <a:latin typeface="Helvetica Neue"/>
              </a:rPr>
              <a:t>Minimum Goals Conceded</a:t>
            </a:r>
            <a:r>
              <a:rPr lang="en-US" b="0" i="0" dirty="0">
                <a:solidFill>
                  <a:srgbClr val="00B050"/>
                </a:solidFill>
                <a:effectLst/>
                <a:latin typeface="Helvetica Neue"/>
              </a:rPr>
              <a:t> is in </a:t>
            </a:r>
            <a:r>
              <a:rPr lang="en-US" b="1" i="0" dirty="0">
                <a:solidFill>
                  <a:srgbClr val="00B050"/>
                </a:solidFill>
                <a:effectLst/>
                <a:latin typeface="Helvetica Neue"/>
              </a:rPr>
              <a:t>Season 2004 -05 (15)</a:t>
            </a:r>
            <a:r>
              <a:rPr lang="en-US" b="0" i="0" dirty="0">
                <a:solidFill>
                  <a:srgbClr val="00B050"/>
                </a:solidFill>
                <a:effectLst/>
                <a:latin typeface="Helvetica Neue"/>
              </a:rPr>
              <a:t> </a:t>
            </a:r>
            <a:r>
              <a:rPr lang="en-US" b="0" i="0" dirty="0">
                <a:solidFill>
                  <a:srgbClr val="00B050"/>
                </a:solidFill>
                <a:effectLst/>
                <a:latin typeface="Helvetica Neue"/>
                <a:sym typeface="Wingdings" panose="05000000000000000000" pitchFamily="2" charset="2"/>
              </a:rPr>
              <a:t></a:t>
            </a:r>
            <a:r>
              <a:rPr lang="en-US" b="0" i="0" dirty="0">
                <a:solidFill>
                  <a:srgbClr val="00B050"/>
                </a:solidFill>
                <a:effectLst/>
                <a:latin typeface="Helvetica Neue"/>
              </a:rPr>
              <a:t> </a:t>
            </a:r>
            <a:r>
              <a:rPr lang="en-US" b="1" i="0" dirty="0">
                <a:solidFill>
                  <a:srgbClr val="00B050"/>
                </a:solidFill>
                <a:effectLst/>
                <a:latin typeface="Helvetica Neue"/>
              </a:rPr>
              <a:t>Chelsea</a:t>
            </a:r>
            <a:endParaRPr lang="en-CA" dirty="0">
              <a:solidFill>
                <a:srgbClr val="00B050"/>
              </a:solidFill>
            </a:endParaRPr>
          </a:p>
        </p:txBody>
      </p:sp>
    </p:spTree>
    <p:extLst>
      <p:ext uri="{BB962C8B-B14F-4D97-AF65-F5344CB8AC3E}">
        <p14:creationId xmlns:p14="http://schemas.microsoft.com/office/powerpoint/2010/main" val="103302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161B-89BA-4214-B1E6-1FEB23930CEE}"/>
              </a:ext>
            </a:extLst>
          </p:cNvPr>
          <p:cNvSpPr txBox="1">
            <a:spLocks/>
          </p:cNvSpPr>
          <p:nvPr/>
        </p:nvSpPr>
        <p:spPr>
          <a:xfrm>
            <a:off x="335360" y="217746"/>
            <a:ext cx="9433048" cy="720080"/>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b="1" dirty="0">
                <a:solidFill>
                  <a:srgbClr val="000000"/>
                </a:solidFill>
                <a:effectLst/>
                <a:latin typeface="Comic Sans MS" panose="030F0702030302020204" pitchFamily="66" charset="0"/>
              </a:rPr>
              <a:t>How did a Team progress in </a:t>
            </a:r>
            <a:r>
              <a:rPr lang="en-US" b="1" dirty="0">
                <a:solidFill>
                  <a:srgbClr val="000000"/>
                </a:solidFill>
                <a:latin typeface="Comic Sans MS" panose="030F0702030302020204" pitchFamily="66" charset="0"/>
              </a:rPr>
              <a:t>a Season</a:t>
            </a:r>
            <a:r>
              <a:rPr lang="en-US" b="1" dirty="0">
                <a:solidFill>
                  <a:srgbClr val="000000"/>
                </a:solidFill>
                <a:effectLst/>
                <a:latin typeface="Comic Sans MS" panose="030F0702030302020204" pitchFamily="66" charset="0"/>
              </a:rPr>
              <a:t>?</a:t>
            </a:r>
          </a:p>
        </p:txBody>
      </p:sp>
      <p:pic>
        <p:nvPicPr>
          <p:cNvPr id="4" name="Picture 3">
            <a:extLst>
              <a:ext uri="{FF2B5EF4-FFF2-40B4-BE49-F238E27FC236}">
                <a16:creationId xmlns:a16="http://schemas.microsoft.com/office/drawing/2014/main" id="{86033F94-5933-4498-90F1-0F8F0B040C91}"/>
              </a:ext>
            </a:extLst>
          </p:cNvPr>
          <p:cNvPicPr>
            <a:picLocks noChangeAspect="1"/>
          </p:cNvPicPr>
          <p:nvPr/>
        </p:nvPicPr>
        <p:blipFill>
          <a:blip r:embed="rId3"/>
          <a:stretch>
            <a:fillRect/>
          </a:stretch>
        </p:blipFill>
        <p:spPr>
          <a:xfrm>
            <a:off x="119335" y="2420888"/>
            <a:ext cx="5400591" cy="3117899"/>
          </a:xfrm>
          <a:prstGeom prst="rect">
            <a:avLst/>
          </a:prstGeom>
        </p:spPr>
      </p:pic>
      <p:pic>
        <p:nvPicPr>
          <p:cNvPr id="6" name="Picture 5">
            <a:extLst>
              <a:ext uri="{FF2B5EF4-FFF2-40B4-BE49-F238E27FC236}">
                <a16:creationId xmlns:a16="http://schemas.microsoft.com/office/drawing/2014/main" id="{B60FA907-178A-4CE1-A7AD-63164912AFC6}"/>
              </a:ext>
            </a:extLst>
          </p:cNvPr>
          <p:cNvPicPr>
            <a:picLocks noChangeAspect="1"/>
          </p:cNvPicPr>
          <p:nvPr/>
        </p:nvPicPr>
        <p:blipFill>
          <a:blip r:embed="rId4"/>
          <a:stretch>
            <a:fillRect/>
          </a:stretch>
        </p:blipFill>
        <p:spPr>
          <a:xfrm>
            <a:off x="6384046" y="2420888"/>
            <a:ext cx="5616609" cy="3117899"/>
          </a:xfrm>
          <a:prstGeom prst="rect">
            <a:avLst/>
          </a:prstGeom>
        </p:spPr>
      </p:pic>
      <p:cxnSp>
        <p:nvCxnSpPr>
          <p:cNvPr id="8" name="Straight Connector 7">
            <a:extLst>
              <a:ext uri="{FF2B5EF4-FFF2-40B4-BE49-F238E27FC236}">
                <a16:creationId xmlns:a16="http://schemas.microsoft.com/office/drawing/2014/main" id="{5DD16D52-8969-4233-9813-24FB4A8658E5}"/>
              </a:ext>
            </a:extLst>
          </p:cNvPr>
          <p:cNvCxnSpPr/>
          <p:nvPr/>
        </p:nvCxnSpPr>
        <p:spPr>
          <a:xfrm>
            <a:off x="5879976" y="764704"/>
            <a:ext cx="0" cy="5976664"/>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5FE85B5B-CF26-435B-AF67-4ADC8E383314}"/>
              </a:ext>
            </a:extLst>
          </p:cNvPr>
          <p:cNvSpPr txBox="1"/>
          <p:nvPr/>
        </p:nvSpPr>
        <p:spPr>
          <a:xfrm>
            <a:off x="191344" y="1484784"/>
            <a:ext cx="3384367" cy="369332"/>
          </a:xfrm>
          <a:prstGeom prst="rect">
            <a:avLst/>
          </a:prstGeom>
          <a:noFill/>
        </p:spPr>
        <p:txBody>
          <a:bodyPr wrap="square" rtlCol="0">
            <a:spAutoFit/>
          </a:bodyPr>
          <a:lstStyle/>
          <a:p>
            <a:r>
              <a:rPr lang="en-CA" b="1" u="sng" dirty="0">
                <a:solidFill>
                  <a:srgbClr val="0070C0"/>
                </a:solidFill>
                <a:latin typeface="Comic Sans MS" panose="030F0702030302020204" pitchFamily="66" charset="0"/>
              </a:rPr>
              <a:t>Weekly Form:</a:t>
            </a:r>
          </a:p>
        </p:txBody>
      </p:sp>
      <p:sp>
        <p:nvSpPr>
          <p:cNvPr id="10" name="TextBox 9">
            <a:extLst>
              <a:ext uri="{FF2B5EF4-FFF2-40B4-BE49-F238E27FC236}">
                <a16:creationId xmlns:a16="http://schemas.microsoft.com/office/drawing/2014/main" id="{5119854C-197B-4974-85DA-CADCE9F48290}"/>
              </a:ext>
            </a:extLst>
          </p:cNvPr>
          <p:cNvSpPr txBox="1"/>
          <p:nvPr/>
        </p:nvSpPr>
        <p:spPr>
          <a:xfrm>
            <a:off x="5951993" y="1547500"/>
            <a:ext cx="3384367" cy="369332"/>
          </a:xfrm>
          <a:prstGeom prst="rect">
            <a:avLst/>
          </a:prstGeom>
          <a:noFill/>
        </p:spPr>
        <p:txBody>
          <a:bodyPr wrap="square" rtlCol="0">
            <a:spAutoFit/>
          </a:bodyPr>
          <a:lstStyle/>
          <a:p>
            <a:r>
              <a:rPr lang="en-CA" b="1" u="sng" dirty="0">
                <a:solidFill>
                  <a:srgbClr val="0070C0"/>
                </a:solidFill>
                <a:latin typeface="Comic Sans MS" panose="030F0702030302020204" pitchFamily="66" charset="0"/>
              </a:rPr>
              <a:t>Weekly Points:</a:t>
            </a:r>
          </a:p>
        </p:txBody>
      </p:sp>
    </p:spTree>
    <p:extLst>
      <p:ext uri="{BB962C8B-B14F-4D97-AF65-F5344CB8AC3E}">
        <p14:creationId xmlns:p14="http://schemas.microsoft.com/office/powerpoint/2010/main" val="260923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17111D-A3DD-4AED-8B62-C027F31867E3}"/>
              </a:ext>
            </a:extLst>
          </p:cNvPr>
          <p:cNvPicPr>
            <a:picLocks noChangeAspect="1"/>
          </p:cNvPicPr>
          <p:nvPr/>
        </p:nvPicPr>
        <p:blipFill>
          <a:blip r:embed="rId3"/>
          <a:stretch>
            <a:fillRect/>
          </a:stretch>
        </p:blipFill>
        <p:spPr>
          <a:xfrm>
            <a:off x="-28755" y="980728"/>
            <a:ext cx="5447928" cy="5837517"/>
          </a:xfrm>
          <a:prstGeom prst="rect">
            <a:avLst/>
          </a:prstGeom>
        </p:spPr>
      </p:pic>
      <p:pic>
        <p:nvPicPr>
          <p:cNvPr id="11" name="Picture 10">
            <a:extLst>
              <a:ext uri="{FF2B5EF4-FFF2-40B4-BE49-F238E27FC236}">
                <a16:creationId xmlns:a16="http://schemas.microsoft.com/office/drawing/2014/main" id="{0B6A00FA-14E1-4EEF-A089-415E8BD6C3A2}"/>
              </a:ext>
            </a:extLst>
          </p:cNvPr>
          <p:cNvPicPr>
            <a:picLocks noChangeAspect="1"/>
          </p:cNvPicPr>
          <p:nvPr/>
        </p:nvPicPr>
        <p:blipFill>
          <a:blip r:embed="rId4"/>
          <a:stretch>
            <a:fillRect/>
          </a:stretch>
        </p:blipFill>
        <p:spPr>
          <a:xfrm>
            <a:off x="6443414" y="1245491"/>
            <a:ext cx="1812826" cy="383309"/>
          </a:xfrm>
          <a:prstGeom prst="rect">
            <a:avLst/>
          </a:prstGeom>
        </p:spPr>
      </p:pic>
      <p:pic>
        <p:nvPicPr>
          <p:cNvPr id="15" name="Picture 14">
            <a:extLst>
              <a:ext uri="{FF2B5EF4-FFF2-40B4-BE49-F238E27FC236}">
                <a16:creationId xmlns:a16="http://schemas.microsoft.com/office/drawing/2014/main" id="{0BD4A545-0CFB-44B5-B89E-4B89DA41A2F5}"/>
              </a:ext>
            </a:extLst>
          </p:cNvPr>
          <p:cNvPicPr>
            <a:picLocks noChangeAspect="1"/>
          </p:cNvPicPr>
          <p:nvPr/>
        </p:nvPicPr>
        <p:blipFill>
          <a:blip r:embed="rId5"/>
          <a:stretch>
            <a:fillRect/>
          </a:stretch>
        </p:blipFill>
        <p:spPr>
          <a:xfrm>
            <a:off x="6096000" y="1700808"/>
            <a:ext cx="5616624" cy="5081924"/>
          </a:xfrm>
          <a:prstGeom prst="rect">
            <a:avLst/>
          </a:prstGeom>
        </p:spPr>
      </p:pic>
      <p:sp>
        <p:nvSpPr>
          <p:cNvPr id="16" name="TextBox 15">
            <a:extLst>
              <a:ext uri="{FF2B5EF4-FFF2-40B4-BE49-F238E27FC236}">
                <a16:creationId xmlns:a16="http://schemas.microsoft.com/office/drawing/2014/main" id="{274E0128-B661-478E-8338-188A8EB023B1}"/>
              </a:ext>
            </a:extLst>
          </p:cNvPr>
          <p:cNvSpPr txBox="1"/>
          <p:nvPr/>
        </p:nvSpPr>
        <p:spPr>
          <a:xfrm>
            <a:off x="191344" y="260648"/>
            <a:ext cx="3384367" cy="369332"/>
          </a:xfrm>
          <a:prstGeom prst="rect">
            <a:avLst/>
          </a:prstGeom>
          <a:noFill/>
        </p:spPr>
        <p:txBody>
          <a:bodyPr wrap="square" rtlCol="0">
            <a:spAutoFit/>
          </a:bodyPr>
          <a:lstStyle/>
          <a:p>
            <a:r>
              <a:rPr lang="en-CA" b="1" u="sng" dirty="0">
                <a:solidFill>
                  <a:srgbClr val="0070C0"/>
                </a:solidFill>
                <a:latin typeface="Comic Sans MS" panose="030F0702030302020204" pitchFamily="66" charset="0"/>
              </a:rPr>
              <a:t>Weekly Rank:</a:t>
            </a:r>
          </a:p>
        </p:txBody>
      </p:sp>
      <p:sp>
        <p:nvSpPr>
          <p:cNvPr id="17" name="TextBox 16">
            <a:extLst>
              <a:ext uri="{FF2B5EF4-FFF2-40B4-BE49-F238E27FC236}">
                <a16:creationId xmlns:a16="http://schemas.microsoft.com/office/drawing/2014/main" id="{67F32490-6C87-4BB3-AA1F-5A5FD2F09DFD}"/>
              </a:ext>
            </a:extLst>
          </p:cNvPr>
          <p:cNvSpPr txBox="1"/>
          <p:nvPr/>
        </p:nvSpPr>
        <p:spPr>
          <a:xfrm>
            <a:off x="6744072" y="260648"/>
            <a:ext cx="3384367" cy="369332"/>
          </a:xfrm>
          <a:prstGeom prst="rect">
            <a:avLst/>
          </a:prstGeom>
          <a:noFill/>
        </p:spPr>
        <p:txBody>
          <a:bodyPr wrap="square" rtlCol="0">
            <a:spAutoFit/>
          </a:bodyPr>
          <a:lstStyle/>
          <a:p>
            <a:r>
              <a:rPr lang="en-CA" b="1" u="sng" dirty="0">
                <a:solidFill>
                  <a:srgbClr val="0070C0"/>
                </a:solidFill>
                <a:latin typeface="Comic Sans MS" panose="030F0702030302020204" pitchFamily="66" charset="0"/>
              </a:rPr>
              <a:t>Weekly Result with Points:</a:t>
            </a:r>
          </a:p>
        </p:txBody>
      </p:sp>
      <p:cxnSp>
        <p:nvCxnSpPr>
          <p:cNvPr id="20" name="Straight Connector 19">
            <a:extLst>
              <a:ext uri="{FF2B5EF4-FFF2-40B4-BE49-F238E27FC236}">
                <a16:creationId xmlns:a16="http://schemas.microsoft.com/office/drawing/2014/main" id="{36AB390B-E3A7-4FE9-9178-F361EFF202A7}"/>
              </a:ext>
            </a:extLst>
          </p:cNvPr>
          <p:cNvCxnSpPr>
            <a:cxnSpLocks/>
          </p:cNvCxnSpPr>
          <p:nvPr/>
        </p:nvCxnSpPr>
        <p:spPr>
          <a:xfrm>
            <a:off x="5807968" y="692696"/>
            <a:ext cx="72008" cy="6048672"/>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DA03121B-FC11-47F4-98C5-FD7ED77ADBC4}"/>
              </a:ext>
            </a:extLst>
          </p:cNvPr>
          <p:cNvSpPr txBox="1"/>
          <p:nvPr/>
        </p:nvSpPr>
        <p:spPr>
          <a:xfrm>
            <a:off x="4511824" y="497577"/>
            <a:ext cx="2088232" cy="307777"/>
          </a:xfrm>
          <a:prstGeom prst="rect">
            <a:avLst/>
          </a:prstGeom>
          <a:noFill/>
        </p:spPr>
        <p:txBody>
          <a:bodyPr wrap="square" rtlCol="0">
            <a:spAutoFit/>
          </a:bodyPr>
          <a:lstStyle/>
          <a:p>
            <a:r>
              <a:rPr lang="en-CA" sz="1400" b="1" dirty="0">
                <a:solidFill>
                  <a:srgbClr val="00B050"/>
                </a:solidFill>
                <a:latin typeface="Bradley Hand ITC" panose="020B0604020202020204" pitchFamily="66" charset="0"/>
              </a:rPr>
              <a:t>Select Season</a:t>
            </a:r>
          </a:p>
        </p:txBody>
      </p:sp>
      <p:sp>
        <p:nvSpPr>
          <p:cNvPr id="25" name="TextBox 24">
            <a:extLst>
              <a:ext uri="{FF2B5EF4-FFF2-40B4-BE49-F238E27FC236}">
                <a16:creationId xmlns:a16="http://schemas.microsoft.com/office/drawing/2014/main" id="{14C5B486-DCAB-4717-91BD-F337A1E0969E}"/>
              </a:ext>
            </a:extLst>
          </p:cNvPr>
          <p:cNvSpPr txBox="1"/>
          <p:nvPr/>
        </p:nvSpPr>
        <p:spPr>
          <a:xfrm>
            <a:off x="4583832" y="888975"/>
            <a:ext cx="2088232" cy="307777"/>
          </a:xfrm>
          <a:prstGeom prst="rect">
            <a:avLst/>
          </a:prstGeom>
          <a:noFill/>
        </p:spPr>
        <p:txBody>
          <a:bodyPr wrap="square" rtlCol="0">
            <a:spAutoFit/>
          </a:bodyPr>
          <a:lstStyle/>
          <a:p>
            <a:r>
              <a:rPr lang="en-CA" sz="1400" b="1" dirty="0">
                <a:solidFill>
                  <a:srgbClr val="00B050"/>
                </a:solidFill>
                <a:latin typeface="Bradley Hand ITC" panose="020B0604020202020204" pitchFamily="66" charset="0"/>
              </a:rPr>
              <a:t>Select Team</a:t>
            </a:r>
          </a:p>
        </p:txBody>
      </p:sp>
      <p:cxnSp>
        <p:nvCxnSpPr>
          <p:cNvPr id="27" name="Connector: Curved 26">
            <a:extLst>
              <a:ext uri="{FF2B5EF4-FFF2-40B4-BE49-F238E27FC236}">
                <a16:creationId xmlns:a16="http://schemas.microsoft.com/office/drawing/2014/main" id="{96E9D64B-A735-4107-8E2B-15DEADD95D2B}"/>
              </a:ext>
            </a:extLst>
          </p:cNvPr>
          <p:cNvCxnSpPr>
            <a:cxnSpLocks/>
            <a:stCxn id="24" idx="1"/>
          </p:cNvCxnSpPr>
          <p:nvPr/>
        </p:nvCxnSpPr>
        <p:spPr>
          <a:xfrm rot="10800000" flipV="1">
            <a:off x="1703512" y="651466"/>
            <a:ext cx="2808312" cy="47327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4A68AD2-3897-4A1F-9243-7A0B8D1BA244}"/>
              </a:ext>
            </a:extLst>
          </p:cNvPr>
          <p:cNvCxnSpPr>
            <a:cxnSpLocks/>
            <a:endCxn id="11" idx="0"/>
          </p:cNvCxnSpPr>
          <p:nvPr/>
        </p:nvCxnSpPr>
        <p:spPr>
          <a:xfrm>
            <a:off x="5735960" y="610525"/>
            <a:ext cx="1613867" cy="63496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2517EBE6-B392-4383-8603-43590C77E416}"/>
              </a:ext>
            </a:extLst>
          </p:cNvPr>
          <p:cNvCxnSpPr>
            <a:cxnSpLocks/>
            <a:stCxn id="25" idx="1"/>
          </p:cNvCxnSpPr>
          <p:nvPr/>
        </p:nvCxnSpPr>
        <p:spPr>
          <a:xfrm rot="10800000" flipV="1">
            <a:off x="1883532" y="1042864"/>
            <a:ext cx="2700301" cy="3699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8A7CEB9F-6AC0-427B-9E89-CCA911ADBCA9}"/>
              </a:ext>
            </a:extLst>
          </p:cNvPr>
          <p:cNvCxnSpPr>
            <a:endCxn id="11" idx="1"/>
          </p:cNvCxnSpPr>
          <p:nvPr/>
        </p:nvCxnSpPr>
        <p:spPr>
          <a:xfrm>
            <a:off x="5735960" y="1042863"/>
            <a:ext cx="707454" cy="39428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80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37545E-3E1A-46B6-8AA3-75EDF2A169DC}"/>
              </a:ext>
            </a:extLst>
          </p:cNvPr>
          <p:cNvPicPr>
            <a:picLocks noChangeAspect="1"/>
          </p:cNvPicPr>
          <p:nvPr/>
        </p:nvPicPr>
        <p:blipFill rotWithShape="1">
          <a:blip r:embed="rId2"/>
          <a:srcRect b="443"/>
          <a:stretch/>
        </p:blipFill>
        <p:spPr>
          <a:xfrm>
            <a:off x="20" y="10"/>
            <a:ext cx="12191980" cy="6857990"/>
          </a:xfrm>
          <a:prstGeom prst="rect">
            <a:avLst/>
          </a:prstGeom>
          <a:noFill/>
        </p:spPr>
      </p:pic>
    </p:spTree>
    <p:extLst>
      <p:ext uri="{BB962C8B-B14F-4D97-AF65-F5344CB8AC3E}">
        <p14:creationId xmlns:p14="http://schemas.microsoft.com/office/powerpoint/2010/main" val="266206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31BED05-3E21-4C3C-AFF5-3C5FF45202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336" y="1752873"/>
            <a:ext cx="10058400" cy="47371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DCF02EA-CBEE-4A6A-91FC-1579B8704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3726" y="1686391"/>
            <a:ext cx="9968792" cy="46949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F707B00-C6B1-4F37-92BD-A785EE8EBBCB}"/>
              </a:ext>
            </a:extLst>
          </p:cNvPr>
          <p:cNvSpPr txBox="1">
            <a:spLocks/>
          </p:cNvSpPr>
          <p:nvPr/>
        </p:nvSpPr>
        <p:spPr>
          <a:xfrm>
            <a:off x="1066800" y="304800"/>
            <a:ext cx="100584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kern="1200" dirty="0">
                <a:solidFill>
                  <a:schemeClr val="bg1">
                    <a:lumMod val="95000"/>
                    <a:lumOff val="5000"/>
                  </a:schemeClr>
                </a:solidFill>
                <a:latin typeface="+mj-lt"/>
                <a:ea typeface="+mj-ea"/>
                <a:cs typeface="+mj-cs"/>
              </a:rPr>
              <a:t>What can a Team do to improve their chance to Win the League?</a:t>
            </a:r>
            <a:endParaRPr lang="en-US" kern="1200" dirty="0">
              <a:solidFill>
                <a:schemeClr val="bg1">
                  <a:lumMod val="95000"/>
                  <a:lumOff val="5000"/>
                </a:schemeClr>
              </a:solidFill>
              <a:effectLst/>
              <a:latin typeface="+mj-lt"/>
              <a:ea typeface="+mj-ea"/>
              <a:cs typeface="+mj-cs"/>
            </a:endParaRPr>
          </a:p>
        </p:txBody>
      </p:sp>
    </p:spTree>
    <p:extLst>
      <p:ext uri="{BB962C8B-B14F-4D97-AF65-F5344CB8AC3E}">
        <p14:creationId xmlns:p14="http://schemas.microsoft.com/office/powerpoint/2010/main" val="140242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hidden"/>
                                      </p:to>
                                    </p:set>
                                  </p:childTnLst>
                                </p:cTn>
                              </p:par>
                              <p:par>
                                <p:cTn id="14" presetID="14" presetClass="entr" presetSubtype="1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randombar(horizontal)">
                                      <p:cBhvr>
                                        <p:cTn id="1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3F83-DE04-461C-9605-79A37AA91FA1}"/>
              </a:ext>
            </a:extLst>
          </p:cNvPr>
          <p:cNvSpPr txBox="1">
            <a:spLocks/>
          </p:cNvSpPr>
          <p:nvPr/>
        </p:nvSpPr>
        <p:spPr>
          <a:xfrm>
            <a:off x="1066800" y="304800"/>
            <a:ext cx="100584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kern="1200" dirty="0">
                <a:solidFill>
                  <a:schemeClr val="bg1">
                    <a:lumMod val="95000"/>
                    <a:lumOff val="5000"/>
                  </a:schemeClr>
                </a:solidFill>
                <a:latin typeface="+mj-lt"/>
                <a:ea typeface="+mj-ea"/>
                <a:cs typeface="+mj-cs"/>
              </a:rPr>
              <a:t>What can a Team do to improve their chance to Sustain in the League and avoid Relegation?</a:t>
            </a:r>
            <a:endParaRPr lang="en-US" kern="1200" dirty="0">
              <a:solidFill>
                <a:schemeClr val="bg1">
                  <a:lumMod val="95000"/>
                  <a:lumOff val="5000"/>
                </a:schemeClr>
              </a:solidFill>
              <a:effectLst/>
              <a:latin typeface="+mj-lt"/>
              <a:ea typeface="+mj-ea"/>
              <a:cs typeface="+mj-cs"/>
            </a:endParaRPr>
          </a:p>
        </p:txBody>
      </p:sp>
      <p:pic>
        <p:nvPicPr>
          <p:cNvPr id="4098" name="Picture 2">
            <a:extLst>
              <a:ext uri="{FF2B5EF4-FFF2-40B4-BE49-F238E27FC236}">
                <a16:creationId xmlns:a16="http://schemas.microsoft.com/office/drawing/2014/main" id="{7D1364ED-6A5E-4047-A5D4-9BAE2B5397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517" y="1764890"/>
            <a:ext cx="9032073" cy="41843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0A8F14A-3693-4D37-ADBC-4998952500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591" y="1779114"/>
            <a:ext cx="9277313" cy="438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43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nodeType="clickEffect">
                                  <p:stCondLst>
                                    <p:cond delay="0"/>
                                  </p:stCondLst>
                                  <p:childTnLst>
                                    <p:anim calcmode="lin" valueType="num">
                                      <p:cBhvr>
                                        <p:cTn id="13" dur="1000"/>
                                        <p:tgtEl>
                                          <p:spTgt spid="4098"/>
                                        </p:tgtEl>
                                        <p:attrNameLst>
                                          <p:attrName>ppt_w</p:attrName>
                                        </p:attrNameLst>
                                      </p:cBhvr>
                                      <p:tavLst>
                                        <p:tav tm="0">
                                          <p:val>
                                            <p:strVal val="ppt_w"/>
                                          </p:val>
                                        </p:tav>
                                        <p:tav tm="100000">
                                          <p:val>
                                            <p:strVal val="ppt_w*0.70"/>
                                          </p:val>
                                        </p:tav>
                                      </p:tavLst>
                                    </p:anim>
                                    <p:anim calcmode="lin" valueType="num">
                                      <p:cBhvr>
                                        <p:cTn id="14" dur="1000"/>
                                        <p:tgtEl>
                                          <p:spTgt spid="4098"/>
                                        </p:tgtEl>
                                        <p:attrNameLst>
                                          <p:attrName>ppt_h</p:attrName>
                                        </p:attrNameLst>
                                      </p:cBhvr>
                                      <p:tavLst>
                                        <p:tav tm="0">
                                          <p:val>
                                            <p:strVal val="ppt_h"/>
                                          </p:val>
                                        </p:tav>
                                        <p:tav tm="100000">
                                          <p:val>
                                            <p:strVal val="ppt_h"/>
                                          </p:val>
                                        </p:tav>
                                      </p:tavLst>
                                    </p:anim>
                                    <p:animEffect transition="out" filter="fade">
                                      <p:cBhvr>
                                        <p:cTn id="15" dur="1000"/>
                                        <p:tgtEl>
                                          <p:spTgt spid="4098"/>
                                        </p:tgtEl>
                                      </p:cBhvr>
                                    </p:animEffect>
                                    <p:set>
                                      <p:cBhvr>
                                        <p:cTn id="16" dur="1" fill="hold">
                                          <p:stCondLst>
                                            <p:cond delay="999"/>
                                          </p:stCondLst>
                                        </p:cTn>
                                        <p:tgtEl>
                                          <p:spTgt spid="4098"/>
                                        </p:tgtEl>
                                        <p:attrNameLst>
                                          <p:attrName>style.visibility</p:attrName>
                                        </p:attrNameLst>
                                      </p:cBhvr>
                                      <p:to>
                                        <p:strVal val="hidden"/>
                                      </p:to>
                                    </p:set>
                                  </p:childTnLst>
                                </p:cTn>
                              </p:par>
                              <p:par>
                                <p:cTn id="17" presetID="3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p:cTn id="19" dur="1000" fill="hold"/>
                                        <p:tgtEl>
                                          <p:spTgt spid="4100"/>
                                        </p:tgtEl>
                                        <p:attrNameLst>
                                          <p:attrName>ppt_w</p:attrName>
                                        </p:attrNameLst>
                                      </p:cBhvr>
                                      <p:tavLst>
                                        <p:tav tm="0">
                                          <p:val>
                                            <p:fltVal val="0"/>
                                          </p:val>
                                        </p:tav>
                                        <p:tav tm="100000">
                                          <p:val>
                                            <p:strVal val="#ppt_w"/>
                                          </p:val>
                                        </p:tav>
                                      </p:tavLst>
                                    </p:anim>
                                    <p:anim calcmode="lin" valueType="num">
                                      <p:cBhvr>
                                        <p:cTn id="20" dur="1000" fill="hold"/>
                                        <p:tgtEl>
                                          <p:spTgt spid="4100"/>
                                        </p:tgtEl>
                                        <p:attrNameLst>
                                          <p:attrName>ppt_h</p:attrName>
                                        </p:attrNameLst>
                                      </p:cBhvr>
                                      <p:tavLst>
                                        <p:tav tm="0">
                                          <p:val>
                                            <p:fltVal val="0"/>
                                          </p:val>
                                        </p:tav>
                                        <p:tav tm="100000">
                                          <p:val>
                                            <p:strVal val="#ppt_h"/>
                                          </p:val>
                                        </p:tav>
                                      </p:tavLst>
                                    </p:anim>
                                    <p:anim calcmode="lin" valueType="num">
                                      <p:cBhvr>
                                        <p:cTn id="21" dur="1000" fill="hold"/>
                                        <p:tgtEl>
                                          <p:spTgt spid="4100"/>
                                        </p:tgtEl>
                                        <p:attrNameLst>
                                          <p:attrName>style.rotation</p:attrName>
                                        </p:attrNameLst>
                                      </p:cBhvr>
                                      <p:tavLst>
                                        <p:tav tm="0">
                                          <p:val>
                                            <p:fltVal val="90"/>
                                          </p:val>
                                        </p:tav>
                                        <p:tav tm="100000">
                                          <p:val>
                                            <p:fltVal val="0"/>
                                          </p:val>
                                        </p:tav>
                                      </p:tavLst>
                                    </p:anim>
                                    <p:animEffect transition="in" filter="fade">
                                      <p:cBhvr>
                                        <p:cTn id="22"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A228CEE-5ACC-4364-9615-22E7B2945F26}"/>
              </a:ext>
            </a:extLst>
          </p:cNvPr>
          <p:cNvSpPr txBox="1">
            <a:spLocks/>
          </p:cNvSpPr>
          <p:nvPr/>
        </p:nvSpPr>
        <p:spPr>
          <a:xfrm>
            <a:off x="551384" y="-171400"/>
            <a:ext cx="100584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kern="1200" dirty="0">
                <a:solidFill>
                  <a:schemeClr val="bg1">
                    <a:lumMod val="95000"/>
                    <a:lumOff val="5000"/>
                  </a:schemeClr>
                </a:solidFill>
                <a:effectLst/>
                <a:latin typeface="+mj-lt"/>
                <a:ea typeface="+mj-ea"/>
                <a:cs typeface="+mj-cs"/>
              </a:rPr>
              <a:t>How does Goals affect Ranking of a Team?</a:t>
            </a:r>
          </a:p>
        </p:txBody>
      </p:sp>
      <p:pic>
        <p:nvPicPr>
          <p:cNvPr id="5122" name="Picture 2" descr="A close up of a map&#10;&#10;Description automatically generated">
            <a:extLst>
              <a:ext uri="{FF2B5EF4-FFF2-40B4-BE49-F238E27FC236}">
                <a16:creationId xmlns:a16="http://schemas.microsoft.com/office/drawing/2014/main" id="{ED88C1A6-0903-4CA0-A562-49930A28DE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774" y="1124745"/>
            <a:ext cx="5446162" cy="5328592"/>
          </a:xfrm>
          <a:prstGeom prst="rect">
            <a:avLst/>
          </a:prstGeom>
          <a:solidFill>
            <a:srgbClr val="FFFFFF"/>
          </a:solidFill>
        </p:spPr>
      </p:pic>
      <p:sp>
        <p:nvSpPr>
          <p:cNvPr id="71" name="Content Placeholder 3">
            <a:extLst>
              <a:ext uri="{FF2B5EF4-FFF2-40B4-BE49-F238E27FC236}">
                <a16:creationId xmlns:a16="http://schemas.microsoft.com/office/drawing/2014/main" id="{40F6CB92-2032-45AB-B0D3-EDB4D7AC79FA}"/>
              </a:ext>
            </a:extLst>
          </p:cNvPr>
          <p:cNvSpPr>
            <a:spLocks noGrp="1"/>
          </p:cNvSpPr>
          <p:nvPr>
            <p:ph sz="half" idx="2"/>
          </p:nvPr>
        </p:nvSpPr>
        <p:spPr>
          <a:xfrm>
            <a:off x="5735960" y="1268760"/>
            <a:ext cx="6264696" cy="4751041"/>
          </a:xfrm>
        </p:spPr>
        <p:txBody>
          <a:bodyPr>
            <a:normAutofit/>
          </a:bodyPr>
          <a:lstStyle/>
          <a:p>
            <a:pPr marL="0" indent="0" algn="l">
              <a:buNone/>
            </a:pPr>
            <a:r>
              <a:rPr lang="en-US" b="0" i="0" dirty="0">
                <a:solidFill>
                  <a:srgbClr val="000000"/>
                </a:solidFill>
                <a:effectLst/>
                <a:latin typeface="Helvetica Neue"/>
              </a:rPr>
              <a:t>There is a strong co-relation between Goals Scored, Goals Conceded, Goal Difference and Ranking of a Team in the league.</a:t>
            </a:r>
          </a:p>
          <a:p>
            <a:pPr marL="0" indent="0" algn="l">
              <a:buNone/>
            </a:pPr>
            <a:endParaRPr lang="en-US" b="0" i="0" dirty="0">
              <a:solidFill>
                <a:srgbClr val="000000"/>
              </a:solidFill>
              <a:effectLst/>
              <a:latin typeface="Helvetica Neue"/>
            </a:endParaRPr>
          </a:p>
          <a:p>
            <a:pPr marL="0" indent="0" algn="l">
              <a:buNone/>
            </a:pPr>
            <a:r>
              <a:rPr lang="en-US" b="1" i="0" dirty="0">
                <a:solidFill>
                  <a:srgbClr val="000000"/>
                </a:solidFill>
                <a:effectLst/>
                <a:latin typeface="Helvetica Neue"/>
              </a:rPr>
              <a:t>More Goals Scored</a:t>
            </a:r>
            <a:r>
              <a:rPr lang="en-US" b="0" i="0" dirty="0">
                <a:solidFill>
                  <a:srgbClr val="000000"/>
                </a:solidFill>
                <a:effectLst/>
                <a:latin typeface="Helvetica Neue"/>
              </a:rPr>
              <a:t> </a:t>
            </a:r>
            <a:r>
              <a:rPr lang="en-US" b="0" i="0" dirty="0">
                <a:solidFill>
                  <a:srgbClr val="000000"/>
                </a:solidFill>
                <a:effectLst/>
                <a:latin typeface="Helvetica Neue"/>
                <a:sym typeface="Wingdings" panose="05000000000000000000" pitchFamily="2" charset="2"/>
              </a:rPr>
              <a:t></a:t>
            </a:r>
            <a:r>
              <a:rPr lang="en-US" b="0" i="0" dirty="0">
                <a:solidFill>
                  <a:srgbClr val="000000"/>
                </a:solidFill>
                <a:effectLst/>
                <a:latin typeface="Helvetica Neue"/>
              </a:rPr>
              <a:t> </a:t>
            </a:r>
            <a:r>
              <a:rPr lang="en-US" b="1" i="0" dirty="0">
                <a:solidFill>
                  <a:srgbClr val="000000"/>
                </a:solidFill>
                <a:effectLst/>
                <a:latin typeface="Helvetica Neue"/>
              </a:rPr>
              <a:t>Better Ranking</a:t>
            </a:r>
            <a:endParaRPr lang="en-US" b="0" i="0" dirty="0">
              <a:solidFill>
                <a:srgbClr val="000000"/>
              </a:solidFill>
              <a:effectLst/>
              <a:latin typeface="Helvetica Neue"/>
            </a:endParaRPr>
          </a:p>
          <a:p>
            <a:pPr marL="0" indent="0" algn="l">
              <a:buNone/>
            </a:pPr>
            <a:endParaRPr lang="en-US" b="1" i="0" dirty="0">
              <a:solidFill>
                <a:srgbClr val="000000"/>
              </a:solidFill>
              <a:effectLst/>
              <a:latin typeface="Helvetica Neue"/>
            </a:endParaRPr>
          </a:p>
          <a:p>
            <a:pPr marL="0" indent="0" algn="l">
              <a:buNone/>
            </a:pPr>
            <a:r>
              <a:rPr lang="en-US" b="1" i="0" dirty="0">
                <a:solidFill>
                  <a:srgbClr val="000000"/>
                </a:solidFill>
                <a:effectLst/>
                <a:latin typeface="Helvetica Neue"/>
              </a:rPr>
              <a:t>Less Goals Conceded</a:t>
            </a:r>
            <a:r>
              <a:rPr lang="en-US" b="0" i="0" dirty="0">
                <a:solidFill>
                  <a:srgbClr val="000000"/>
                </a:solidFill>
                <a:effectLst/>
                <a:latin typeface="Helvetica Neue"/>
              </a:rPr>
              <a:t> </a:t>
            </a:r>
            <a:r>
              <a:rPr lang="en-US" b="0" i="0" dirty="0">
                <a:solidFill>
                  <a:srgbClr val="000000"/>
                </a:solidFill>
                <a:effectLst/>
                <a:latin typeface="Helvetica Neue"/>
                <a:sym typeface="Wingdings" panose="05000000000000000000" pitchFamily="2" charset="2"/>
              </a:rPr>
              <a:t></a:t>
            </a:r>
            <a:r>
              <a:rPr lang="en-US" b="0" i="0" dirty="0">
                <a:solidFill>
                  <a:srgbClr val="000000"/>
                </a:solidFill>
                <a:effectLst/>
                <a:latin typeface="Helvetica Neue"/>
              </a:rPr>
              <a:t> </a:t>
            </a:r>
            <a:r>
              <a:rPr lang="en-US" b="1" i="0" dirty="0">
                <a:solidFill>
                  <a:srgbClr val="000000"/>
                </a:solidFill>
                <a:effectLst/>
                <a:latin typeface="Helvetica Neue"/>
              </a:rPr>
              <a:t>Better Ranking</a:t>
            </a:r>
            <a:endParaRPr lang="en-US" b="0" i="0" dirty="0">
              <a:solidFill>
                <a:srgbClr val="000000"/>
              </a:solidFill>
              <a:effectLst/>
              <a:latin typeface="Helvetica Neue"/>
            </a:endParaRPr>
          </a:p>
          <a:p>
            <a:pPr marL="0" indent="0" algn="l">
              <a:buNone/>
            </a:pPr>
            <a:endParaRPr lang="en-US" b="1" i="0" dirty="0">
              <a:solidFill>
                <a:srgbClr val="000000"/>
              </a:solidFill>
              <a:effectLst/>
              <a:latin typeface="Helvetica Neue"/>
            </a:endParaRPr>
          </a:p>
          <a:p>
            <a:pPr marL="0" indent="0" algn="l">
              <a:buNone/>
            </a:pPr>
            <a:r>
              <a:rPr lang="en-US" b="1" i="0" dirty="0">
                <a:solidFill>
                  <a:srgbClr val="000000"/>
                </a:solidFill>
                <a:effectLst/>
                <a:latin typeface="Helvetica Neue"/>
              </a:rPr>
              <a:t>High Goal Difference</a:t>
            </a:r>
            <a:r>
              <a:rPr lang="en-US" b="0" i="0" dirty="0">
                <a:solidFill>
                  <a:srgbClr val="000000"/>
                </a:solidFill>
                <a:effectLst/>
                <a:latin typeface="Helvetica Neue"/>
              </a:rPr>
              <a:t> </a:t>
            </a:r>
            <a:r>
              <a:rPr lang="en-US" b="0" i="0" dirty="0">
                <a:solidFill>
                  <a:srgbClr val="000000"/>
                </a:solidFill>
                <a:effectLst/>
                <a:latin typeface="Helvetica Neue"/>
                <a:sym typeface="Wingdings" panose="05000000000000000000" pitchFamily="2" charset="2"/>
              </a:rPr>
              <a:t></a:t>
            </a:r>
            <a:r>
              <a:rPr lang="en-US" b="0" i="0" dirty="0">
                <a:solidFill>
                  <a:srgbClr val="000000"/>
                </a:solidFill>
                <a:effectLst/>
                <a:latin typeface="Helvetica Neue"/>
              </a:rPr>
              <a:t> </a:t>
            </a:r>
            <a:r>
              <a:rPr lang="en-US" b="1" i="0" dirty="0">
                <a:solidFill>
                  <a:srgbClr val="000000"/>
                </a:solidFill>
                <a:effectLst/>
                <a:latin typeface="Helvetica Neue"/>
              </a:rPr>
              <a:t>Better Ranking</a:t>
            </a:r>
            <a:endParaRPr lang="en-US" b="0" i="0" dirty="0">
              <a:solidFill>
                <a:srgbClr val="000000"/>
              </a:solidFill>
              <a:effectLst/>
              <a:latin typeface="Helvetica Neue"/>
            </a:endParaRPr>
          </a:p>
          <a:p>
            <a:endParaRPr lang="en-US" dirty="0"/>
          </a:p>
        </p:txBody>
      </p:sp>
      <p:sp>
        <p:nvSpPr>
          <p:cNvPr id="11" name="TextBox 10">
            <a:extLst>
              <a:ext uri="{FF2B5EF4-FFF2-40B4-BE49-F238E27FC236}">
                <a16:creationId xmlns:a16="http://schemas.microsoft.com/office/drawing/2014/main" id="{012D9E2E-73BB-41C1-8499-6F743D39763D}"/>
              </a:ext>
            </a:extLst>
          </p:cNvPr>
          <p:cNvSpPr txBox="1"/>
          <p:nvPr/>
        </p:nvSpPr>
        <p:spPr>
          <a:xfrm>
            <a:off x="22674" y="6464369"/>
            <a:ext cx="5929310" cy="276999"/>
          </a:xfrm>
          <a:prstGeom prst="rect">
            <a:avLst/>
          </a:prstGeom>
          <a:noFill/>
        </p:spPr>
        <p:txBody>
          <a:bodyPr wrap="square" rtlCol="0">
            <a:spAutoFit/>
          </a:bodyPr>
          <a:lstStyle/>
          <a:p>
            <a:r>
              <a:rPr lang="en-CA" sz="1200" dirty="0">
                <a:solidFill>
                  <a:schemeClr val="bg1">
                    <a:lumMod val="95000"/>
                    <a:lumOff val="5000"/>
                  </a:schemeClr>
                </a:solidFill>
              </a:rPr>
              <a:t>GF : Goals For/Scored     GA: Goals Against/Conceded  GD: Goal Difference [GF – GA]</a:t>
            </a:r>
          </a:p>
        </p:txBody>
      </p:sp>
      <p:cxnSp>
        <p:nvCxnSpPr>
          <p:cNvPr id="3" name="Straight Connector 2">
            <a:extLst>
              <a:ext uri="{FF2B5EF4-FFF2-40B4-BE49-F238E27FC236}">
                <a16:creationId xmlns:a16="http://schemas.microsoft.com/office/drawing/2014/main" id="{1E1718C2-4BD5-426E-A726-A3D49EAD33D5}"/>
              </a:ext>
            </a:extLst>
          </p:cNvPr>
          <p:cNvCxnSpPr>
            <a:stCxn id="10" idx="2"/>
          </p:cNvCxnSpPr>
          <p:nvPr/>
        </p:nvCxnSpPr>
        <p:spPr>
          <a:xfrm>
            <a:off x="5580584" y="971600"/>
            <a:ext cx="11360" cy="549276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273490-1D42-478B-8557-A23F6C072902}"/>
              </a:ext>
            </a:extLst>
          </p:cNvPr>
          <p:cNvSpPr txBox="1">
            <a:spLocks/>
          </p:cNvSpPr>
          <p:nvPr/>
        </p:nvSpPr>
        <p:spPr>
          <a:xfrm>
            <a:off x="551384" y="-171400"/>
            <a:ext cx="100584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b="1" i="0" dirty="0">
                <a:solidFill>
                  <a:srgbClr val="000000"/>
                </a:solidFill>
                <a:effectLst/>
                <a:latin typeface="Helvetica Neue"/>
              </a:rPr>
              <a:t>What wins more titles - Attack or Defense?</a:t>
            </a:r>
          </a:p>
        </p:txBody>
      </p:sp>
      <p:pic>
        <p:nvPicPr>
          <p:cNvPr id="6146" name="Picture 2">
            <a:extLst>
              <a:ext uri="{FF2B5EF4-FFF2-40B4-BE49-F238E27FC236}">
                <a16:creationId xmlns:a16="http://schemas.microsoft.com/office/drawing/2014/main" id="{C34ACCBD-2959-496C-B4A4-7D052AC14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64" y="1333289"/>
            <a:ext cx="10821500" cy="533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6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DFDAC4-9B92-45E4-AAD6-5DDD78060B3B}"/>
              </a:ext>
            </a:extLst>
          </p:cNvPr>
          <p:cNvSpPr txBox="1"/>
          <p:nvPr/>
        </p:nvSpPr>
        <p:spPr>
          <a:xfrm>
            <a:off x="263352" y="1052736"/>
            <a:ext cx="11665296" cy="1200329"/>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Helvetica Neue"/>
              </a:rPr>
              <a:t>First 2 seasons of Premier League had </a:t>
            </a:r>
            <a:r>
              <a:rPr lang="en-US" b="1" i="0" dirty="0">
                <a:solidFill>
                  <a:srgbClr val="000000"/>
                </a:solidFill>
                <a:effectLst/>
                <a:latin typeface="Helvetica Neue"/>
              </a:rPr>
              <a:t>22 teams which was reduced to 20 teams from the 1995-96 season</a:t>
            </a:r>
            <a:r>
              <a:rPr lang="en-US" b="0" i="0" dirty="0">
                <a:solidFill>
                  <a:srgbClr val="000000"/>
                </a:solidFill>
                <a:effectLst/>
                <a:latin typeface="Helvetica Neue"/>
              </a:rPr>
              <a:t>. As per our analysis, it looks like the Quality of games was low in the initial seasons and may have triggered the move to reduce the number of teams. Another possible reason to reduce teams could be number of games(days) in a season as there is a break needed for International Games as well in between.</a:t>
            </a:r>
          </a:p>
        </p:txBody>
      </p:sp>
      <p:sp>
        <p:nvSpPr>
          <p:cNvPr id="7" name="Title 1">
            <a:extLst>
              <a:ext uri="{FF2B5EF4-FFF2-40B4-BE49-F238E27FC236}">
                <a16:creationId xmlns:a16="http://schemas.microsoft.com/office/drawing/2014/main" id="{217F87AA-7BD9-4692-953C-3B4BE5AEDC8D}"/>
              </a:ext>
            </a:extLst>
          </p:cNvPr>
          <p:cNvSpPr txBox="1">
            <a:spLocks/>
          </p:cNvSpPr>
          <p:nvPr/>
        </p:nvSpPr>
        <p:spPr>
          <a:xfrm>
            <a:off x="551384" y="-171400"/>
            <a:ext cx="100584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u="sng" kern="1200" dirty="0">
                <a:solidFill>
                  <a:schemeClr val="bg1">
                    <a:lumMod val="95000"/>
                    <a:lumOff val="5000"/>
                  </a:schemeClr>
                </a:solidFill>
                <a:effectLst/>
                <a:latin typeface="+mj-lt"/>
                <a:ea typeface="+mj-ea"/>
                <a:cs typeface="+mj-cs"/>
              </a:rPr>
              <a:t>Conclusions</a:t>
            </a:r>
            <a:r>
              <a:rPr lang="en-US" kern="1200" dirty="0">
                <a:solidFill>
                  <a:schemeClr val="bg1">
                    <a:lumMod val="95000"/>
                    <a:lumOff val="5000"/>
                  </a:schemeClr>
                </a:solidFill>
                <a:effectLst/>
                <a:latin typeface="+mj-lt"/>
                <a:ea typeface="+mj-ea"/>
                <a:cs typeface="+mj-cs"/>
              </a:rPr>
              <a:t> :</a:t>
            </a:r>
            <a:r>
              <a:rPr lang="en-US" u="sng" kern="1200" dirty="0">
                <a:solidFill>
                  <a:schemeClr val="bg1">
                    <a:lumMod val="95000"/>
                    <a:lumOff val="5000"/>
                  </a:schemeClr>
                </a:solidFill>
                <a:effectLst/>
                <a:latin typeface="+mj-lt"/>
                <a:ea typeface="+mj-ea"/>
                <a:cs typeface="+mj-cs"/>
              </a:rPr>
              <a:t> </a:t>
            </a:r>
          </a:p>
        </p:txBody>
      </p:sp>
      <p:sp>
        <p:nvSpPr>
          <p:cNvPr id="8" name="TextBox 7">
            <a:extLst>
              <a:ext uri="{FF2B5EF4-FFF2-40B4-BE49-F238E27FC236}">
                <a16:creationId xmlns:a16="http://schemas.microsoft.com/office/drawing/2014/main" id="{C0A396E6-8EC7-47B9-AB22-B3908D7CD681}"/>
              </a:ext>
            </a:extLst>
          </p:cNvPr>
          <p:cNvSpPr txBox="1"/>
          <p:nvPr/>
        </p:nvSpPr>
        <p:spPr>
          <a:xfrm>
            <a:off x="263352" y="2276872"/>
            <a:ext cx="11521280" cy="646331"/>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Helvetica Neue"/>
              </a:rPr>
              <a:t>All seasons have </a:t>
            </a:r>
            <a:r>
              <a:rPr lang="en-US" b="1" i="0" dirty="0">
                <a:solidFill>
                  <a:srgbClr val="000000"/>
                </a:solidFill>
                <a:effectLst/>
                <a:latin typeface="Helvetica Neue"/>
              </a:rPr>
              <a:t>more Home Goals than Away goals</a:t>
            </a:r>
            <a:r>
              <a:rPr lang="en-US" b="0" i="0" dirty="0">
                <a:solidFill>
                  <a:srgbClr val="000000"/>
                </a:solidFill>
                <a:effectLst/>
                <a:latin typeface="Helvetica Neue"/>
              </a:rPr>
              <a:t> hinting towards </a:t>
            </a:r>
            <a:r>
              <a:rPr lang="en-US" b="1" i="0" dirty="0">
                <a:solidFill>
                  <a:srgbClr val="000000"/>
                </a:solidFill>
                <a:effectLst/>
                <a:latin typeface="Helvetica Neue"/>
              </a:rPr>
              <a:t>possible Home Ground Advantage for goal scoring</a:t>
            </a:r>
            <a:r>
              <a:rPr lang="en-US" b="0" i="0" dirty="0">
                <a:solidFill>
                  <a:srgbClr val="000000"/>
                </a:solidFill>
                <a:effectLst/>
                <a:latin typeface="Helvetica Neue"/>
              </a:rPr>
              <a:t>.</a:t>
            </a:r>
          </a:p>
        </p:txBody>
      </p:sp>
      <p:sp>
        <p:nvSpPr>
          <p:cNvPr id="10" name="TextBox 9">
            <a:extLst>
              <a:ext uri="{FF2B5EF4-FFF2-40B4-BE49-F238E27FC236}">
                <a16:creationId xmlns:a16="http://schemas.microsoft.com/office/drawing/2014/main" id="{6FCECC23-D7AF-4B93-B528-9B99EAA9A96E}"/>
              </a:ext>
            </a:extLst>
          </p:cNvPr>
          <p:cNvSpPr txBox="1"/>
          <p:nvPr/>
        </p:nvSpPr>
        <p:spPr>
          <a:xfrm>
            <a:off x="227348" y="3127147"/>
            <a:ext cx="11593288" cy="1200329"/>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Helvetica Neue"/>
              </a:rPr>
              <a:t>Manchester United</a:t>
            </a:r>
            <a:r>
              <a:rPr lang="en-US" b="0" i="0" dirty="0">
                <a:solidFill>
                  <a:srgbClr val="000000"/>
                </a:solidFill>
                <a:effectLst/>
                <a:latin typeface="Helvetica Neue"/>
              </a:rPr>
              <a:t> have emerged as the most consistent and successful club in the Premier League History in terms of </a:t>
            </a:r>
            <a:r>
              <a:rPr lang="en-US" b="1" i="0" dirty="0">
                <a:solidFill>
                  <a:srgbClr val="000000"/>
                </a:solidFill>
                <a:effectLst/>
                <a:latin typeface="Helvetica Neue"/>
              </a:rPr>
              <a:t>Goals Scored</a:t>
            </a:r>
            <a:r>
              <a:rPr lang="en-US" b="0" i="0" dirty="0">
                <a:solidFill>
                  <a:srgbClr val="000000"/>
                </a:solidFill>
                <a:effectLst/>
                <a:latin typeface="Helvetica Neue"/>
              </a:rPr>
              <a:t>, </a:t>
            </a:r>
            <a:r>
              <a:rPr lang="en-US" b="1" i="0" dirty="0">
                <a:solidFill>
                  <a:srgbClr val="000000"/>
                </a:solidFill>
                <a:effectLst/>
                <a:latin typeface="Helvetica Neue"/>
              </a:rPr>
              <a:t>Wins</a:t>
            </a:r>
            <a:r>
              <a:rPr lang="en-US" b="0" i="0" dirty="0">
                <a:solidFill>
                  <a:srgbClr val="000000"/>
                </a:solidFill>
                <a:effectLst/>
                <a:latin typeface="Helvetica Neue"/>
              </a:rPr>
              <a:t> [Home(</a:t>
            </a:r>
            <a:r>
              <a:rPr lang="en-US" b="1" i="0" dirty="0">
                <a:solidFill>
                  <a:srgbClr val="000000"/>
                </a:solidFill>
                <a:effectLst/>
                <a:latin typeface="Helvetica Neue"/>
              </a:rPr>
              <a:t>73%</a:t>
            </a:r>
            <a:r>
              <a:rPr lang="en-US" b="0" i="0" dirty="0">
                <a:solidFill>
                  <a:srgbClr val="000000"/>
                </a:solidFill>
                <a:effectLst/>
                <a:latin typeface="Helvetica Neue"/>
              </a:rPr>
              <a:t>) and Away(</a:t>
            </a:r>
            <a:r>
              <a:rPr lang="en-US" b="1" i="0" dirty="0">
                <a:solidFill>
                  <a:srgbClr val="000000"/>
                </a:solidFill>
                <a:effectLst/>
                <a:latin typeface="Helvetica Neue"/>
              </a:rPr>
              <a:t>55%</a:t>
            </a:r>
            <a:r>
              <a:rPr lang="en-US" b="0" i="0" dirty="0">
                <a:solidFill>
                  <a:srgbClr val="000000"/>
                </a:solidFill>
                <a:effectLst/>
                <a:latin typeface="Helvetica Neue"/>
              </a:rPr>
              <a:t>)], </a:t>
            </a:r>
            <a:r>
              <a:rPr lang="en-US" b="1" i="0" dirty="0">
                <a:solidFill>
                  <a:srgbClr val="000000"/>
                </a:solidFill>
                <a:effectLst/>
                <a:latin typeface="Helvetica Neue"/>
              </a:rPr>
              <a:t>Draws</a:t>
            </a:r>
            <a:r>
              <a:rPr lang="en-US" b="0" i="0" dirty="0">
                <a:solidFill>
                  <a:srgbClr val="000000"/>
                </a:solidFill>
                <a:effectLst/>
                <a:latin typeface="Helvetica Neue"/>
              </a:rPr>
              <a:t>, </a:t>
            </a:r>
            <a:r>
              <a:rPr lang="en-US" b="1" i="0" dirty="0">
                <a:solidFill>
                  <a:srgbClr val="000000"/>
                </a:solidFill>
                <a:effectLst/>
                <a:latin typeface="Helvetica Neue"/>
              </a:rPr>
              <a:t>Loss</a:t>
            </a:r>
            <a:r>
              <a:rPr lang="en-US" b="0" i="0" dirty="0">
                <a:solidFill>
                  <a:srgbClr val="000000"/>
                </a:solidFill>
                <a:effectLst/>
                <a:latin typeface="Helvetica Neue"/>
              </a:rPr>
              <a:t> [Home(</a:t>
            </a:r>
            <a:r>
              <a:rPr lang="en-US" b="1" i="0" dirty="0">
                <a:solidFill>
                  <a:srgbClr val="000000"/>
                </a:solidFill>
                <a:effectLst/>
                <a:latin typeface="Helvetica Neue"/>
              </a:rPr>
              <a:t>10%</a:t>
            </a:r>
            <a:r>
              <a:rPr lang="en-US" b="0" i="0" dirty="0">
                <a:solidFill>
                  <a:srgbClr val="000000"/>
                </a:solidFill>
                <a:effectLst/>
                <a:latin typeface="Helvetica Neue"/>
              </a:rPr>
              <a:t>) and Away(</a:t>
            </a:r>
            <a:r>
              <a:rPr lang="en-US" b="1" i="0" dirty="0">
                <a:solidFill>
                  <a:srgbClr val="000000"/>
                </a:solidFill>
                <a:effectLst/>
                <a:latin typeface="Helvetica Neue"/>
              </a:rPr>
              <a:t>22%</a:t>
            </a:r>
            <a:r>
              <a:rPr lang="en-US" b="0" i="0" dirty="0">
                <a:solidFill>
                  <a:srgbClr val="000000"/>
                </a:solidFill>
                <a:effectLst/>
                <a:latin typeface="Helvetica Neue"/>
              </a:rPr>
              <a:t>)], </a:t>
            </a:r>
            <a:r>
              <a:rPr lang="en-US" b="1" i="0" dirty="0">
                <a:solidFill>
                  <a:srgbClr val="000000"/>
                </a:solidFill>
                <a:effectLst/>
                <a:latin typeface="Helvetica Neue"/>
              </a:rPr>
              <a:t>Goals Conceded</a:t>
            </a:r>
            <a:r>
              <a:rPr lang="en-US" b="0" i="0" dirty="0">
                <a:solidFill>
                  <a:srgbClr val="000000"/>
                </a:solidFill>
                <a:effectLst/>
                <a:latin typeface="Helvetica Neue"/>
              </a:rPr>
              <a:t> and </a:t>
            </a:r>
            <a:r>
              <a:rPr lang="en-US" b="1" i="0" dirty="0">
                <a:solidFill>
                  <a:srgbClr val="000000"/>
                </a:solidFill>
                <a:effectLst/>
                <a:latin typeface="Helvetica Neue"/>
              </a:rPr>
              <a:t>Titles Won (12)</a:t>
            </a:r>
            <a:r>
              <a:rPr lang="en-US" b="0" i="0" dirty="0">
                <a:solidFill>
                  <a:srgbClr val="000000"/>
                </a:solidFill>
                <a:effectLst/>
                <a:latin typeface="Helvetica Neue"/>
              </a:rPr>
              <a:t>.</a:t>
            </a:r>
          </a:p>
          <a:p>
            <a:pPr marL="285750" indent="-285750" algn="l">
              <a:buFont typeface="Wingdings" panose="05000000000000000000" pitchFamily="2" charset="2"/>
              <a:buChar char="Ø"/>
            </a:pPr>
            <a:endParaRPr lang="en-CA" dirty="0"/>
          </a:p>
        </p:txBody>
      </p:sp>
      <p:sp>
        <p:nvSpPr>
          <p:cNvPr id="12" name="TextBox 11">
            <a:extLst>
              <a:ext uri="{FF2B5EF4-FFF2-40B4-BE49-F238E27FC236}">
                <a16:creationId xmlns:a16="http://schemas.microsoft.com/office/drawing/2014/main" id="{476F0F2A-929A-4527-8C3D-8C285FF6B7F0}"/>
              </a:ext>
            </a:extLst>
          </p:cNvPr>
          <p:cNvSpPr txBox="1"/>
          <p:nvPr/>
        </p:nvSpPr>
        <p:spPr>
          <a:xfrm>
            <a:off x="263352" y="4149080"/>
            <a:ext cx="11521280" cy="369332"/>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Helvetica Neue"/>
              </a:rPr>
              <a:t>Arsenal</a:t>
            </a:r>
            <a:r>
              <a:rPr lang="en-US" b="0" i="0" dirty="0">
                <a:solidFill>
                  <a:srgbClr val="000000"/>
                </a:solidFill>
                <a:effectLst/>
                <a:latin typeface="Helvetica Neue"/>
              </a:rPr>
              <a:t>, </a:t>
            </a:r>
            <a:r>
              <a:rPr lang="en-US" b="1" i="0" dirty="0">
                <a:solidFill>
                  <a:srgbClr val="000000"/>
                </a:solidFill>
                <a:effectLst/>
                <a:latin typeface="Helvetica Neue"/>
              </a:rPr>
              <a:t>Chelsea</a:t>
            </a:r>
            <a:r>
              <a:rPr lang="en-US" b="0" i="0" dirty="0">
                <a:solidFill>
                  <a:srgbClr val="000000"/>
                </a:solidFill>
                <a:effectLst/>
                <a:latin typeface="Helvetica Neue"/>
              </a:rPr>
              <a:t>, </a:t>
            </a:r>
            <a:r>
              <a:rPr lang="en-US" b="1" i="0" dirty="0">
                <a:solidFill>
                  <a:srgbClr val="000000"/>
                </a:solidFill>
                <a:effectLst/>
                <a:latin typeface="Helvetica Neue"/>
              </a:rPr>
              <a:t>Everton</a:t>
            </a:r>
            <a:r>
              <a:rPr lang="en-US" b="0" i="0" dirty="0">
                <a:solidFill>
                  <a:srgbClr val="000000"/>
                </a:solidFill>
                <a:effectLst/>
                <a:latin typeface="Helvetica Neue"/>
              </a:rPr>
              <a:t>, </a:t>
            </a:r>
            <a:r>
              <a:rPr lang="en-US" b="1" i="0" dirty="0">
                <a:solidFill>
                  <a:srgbClr val="000000"/>
                </a:solidFill>
                <a:effectLst/>
                <a:latin typeface="Helvetica Neue"/>
              </a:rPr>
              <a:t>Liverpool</a:t>
            </a:r>
            <a:r>
              <a:rPr lang="en-US" b="0" i="0" dirty="0">
                <a:solidFill>
                  <a:srgbClr val="000000"/>
                </a:solidFill>
                <a:effectLst/>
                <a:latin typeface="Helvetica Neue"/>
              </a:rPr>
              <a:t>, </a:t>
            </a:r>
            <a:r>
              <a:rPr lang="en-US" b="1" i="0" dirty="0">
                <a:solidFill>
                  <a:srgbClr val="000000"/>
                </a:solidFill>
                <a:effectLst/>
                <a:latin typeface="Helvetica Neue"/>
              </a:rPr>
              <a:t>Man United</a:t>
            </a:r>
            <a:r>
              <a:rPr lang="en-US" b="0" i="0" dirty="0">
                <a:solidFill>
                  <a:srgbClr val="000000"/>
                </a:solidFill>
                <a:effectLst/>
                <a:latin typeface="Helvetica Neue"/>
              </a:rPr>
              <a:t> and </a:t>
            </a:r>
            <a:r>
              <a:rPr lang="en-US" b="1" i="0" dirty="0">
                <a:solidFill>
                  <a:srgbClr val="000000"/>
                </a:solidFill>
                <a:effectLst/>
                <a:latin typeface="Helvetica Neue"/>
              </a:rPr>
              <a:t>Tottenham</a:t>
            </a:r>
            <a:r>
              <a:rPr lang="en-US" b="0" i="0" dirty="0">
                <a:solidFill>
                  <a:srgbClr val="000000"/>
                </a:solidFill>
                <a:effectLst/>
                <a:latin typeface="Helvetica Neue"/>
              </a:rPr>
              <a:t> have played in all </a:t>
            </a:r>
            <a:r>
              <a:rPr lang="en-US" b="1" i="0" dirty="0">
                <a:solidFill>
                  <a:srgbClr val="000000"/>
                </a:solidFill>
                <a:effectLst/>
                <a:latin typeface="Helvetica Neue"/>
              </a:rPr>
              <a:t>25 Seasons</a:t>
            </a:r>
            <a:r>
              <a:rPr lang="en-US" b="0" i="0" dirty="0">
                <a:solidFill>
                  <a:srgbClr val="000000"/>
                </a:solidFill>
                <a:effectLst/>
                <a:latin typeface="Helvetica Neue"/>
              </a:rPr>
              <a:t>.</a:t>
            </a:r>
          </a:p>
        </p:txBody>
      </p:sp>
      <p:sp>
        <p:nvSpPr>
          <p:cNvPr id="14" name="TextBox 13">
            <a:extLst>
              <a:ext uri="{FF2B5EF4-FFF2-40B4-BE49-F238E27FC236}">
                <a16:creationId xmlns:a16="http://schemas.microsoft.com/office/drawing/2014/main" id="{56A161ED-8FD7-45DB-AFF8-00D8163D9ACA}"/>
              </a:ext>
            </a:extLst>
          </p:cNvPr>
          <p:cNvSpPr txBox="1"/>
          <p:nvPr/>
        </p:nvSpPr>
        <p:spPr>
          <a:xfrm>
            <a:off x="263352" y="4725144"/>
            <a:ext cx="11233248" cy="369332"/>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Helvetica Neue"/>
              </a:rPr>
              <a:t>A Team with </a:t>
            </a:r>
            <a:r>
              <a:rPr lang="en-US" b="1" i="0" dirty="0">
                <a:solidFill>
                  <a:srgbClr val="000000"/>
                </a:solidFill>
                <a:effectLst/>
                <a:latin typeface="Helvetica Neue"/>
              </a:rPr>
              <a:t>Best Goal Difference</a:t>
            </a:r>
            <a:r>
              <a:rPr lang="en-US" b="0" i="0" dirty="0">
                <a:solidFill>
                  <a:srgbClr val="000000"/>
                </a:solidFill>
                <a:effectLst/>
                <a:latin typeface="Helvetica Neue"/>
              </a:rPr>
              <a:t> in a Season </a:t>
            </a:r>
            <a:r>
              <a:rPr lang="en-US" b="1" i="0" dirty="0">
                <a:solidFill>
                  <a:srgbClr val="000000"/>
                </a:solidFill>
                <a:effectLst/>
                <a:latin typeface="Helvetica Neue"/>
              </a:rPr>
              <a:t>Won the Title 68% of the times.</a:t>
            </a:r>
            <a:endParaRPr lang="en-US" b="0" i="0" dirty="0">
              <a:solidFill>
                <a:srgbClr val="000000"/>
              </a:solidFill>
              <a:effectLst/>
              <a:latin typeface="Helvetica Neue"/>
            </a:endParaRPr>
          </a:p>
        </p:txBody>
      </p:sp>
      <p:sp>
        <p:nvSpPr>
          <p:cNvPr id="16" name="TextBox 15">
            <a:extLst>
              <a:ext uri="{FF2B5EF4-FFF2-40B4-BE49-F238E27FC236}">
                <a16:creationId xmlns:a16="http://schemas.microsoft.com/office/drawing/2014/main" id="{2992E07B-37F8-4191-BFEB-04EFDAA37FDF}"/>
              </a:ext>
            </a:extLst>
          </p:cNvPr>
          <p:cNvSpPr txBox="1"/>
          <p:nvPr/>
        </p:nvSpPr>
        <p:spPr>
          <a:xfrm>
            <a:off x="263352" y="5301208"/>
            <a:ext cx="11521280" cy="646331"/>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Helvetica Neue"/>
              </a:rPr>
              <a:t>In terms of </a:t>
            </a:r>
            <a:r>
              <a:rPr lang="en-US" b="1" i="0" dirty="0">
                <a:solidFill>
                  <a:srgbClr val="000000"/>
                </a:solidFill>
                <a:effectLst/>
                <a:latin typeface="Helvetica Neue"/>
              </a:rPr>
              <a:t>Half Time Comebacks</a:t>
            </a:r>
            <a:r>
              <a:rPr lang="en-US" b="0" i="0" dirty="0">
                <a:solidFill>
                  <a:srgbClr val="000000"/>
                </a:solidFill>
                <a:effectLst/>
                <a:latin typeface="Helvetica Neue"/>
              </a:rPr>
              <a:t>, </a:t>
            </a:r>
            <a:r>
              <a:rPr lang="en-US" b="1" i="0" dirty="0">
                <a:solidFill>
                  <a:srgbClr val="000000"/>
                </a:solidFill>
                <a:effectLst/>
                <a:latin typeface="Helvetica Neue"/>
              </a:rPr>
              <a:t>Arsenal</a:t>
            </a:r>
            <a:r>
              <a:rPr lang="en-US" b="0" i="0" dirty="0">
                <a:solidFill>
                  <a:srgbClr val="000000"/>
                </a:solidFill>
                <a:effectLst/>
                <a:latin typeface="Helvetica Neue"/>
              </a:rPr>
              <a:t> and </a:t>
            </a:r>
            <a:r>
              <a:rPr lang="en-US" b="1" i="0" dirty="0">
                <a:solidFill>
                  <a:srgbClr val="000000"/>
                </a:solidFill>
                <a:effectLst/>
                <a:latin typeface="Helvetica Neue"/>
              </a:rPr>
              <a:t>Manchester United</a:t>
            </a:r>
            <a:r>
              <a:rPr lang="en-US" b="0" i="0" dirty="0">
                <a:solidFill>
                  <a:srgbClr val="000000"/>
                </a:solidFill>
                <a:effectLst/>
                <a:latin typeface="Helvetica Neue"/>
              </a:rPr>
              <a:t> are the teams leading at </a:t>
            </a:r>
            <a:r>
              <a:rPr lang="en-US" b="1" i="0" dirty="0">
                <a:solidFill>
                  <a:srgbClr val="000000"/>
                </a:solidFill>
                <a:effectLst/>
                <a:latin typeface="Helvetica Neue"/>
              </a:rPr>
              <a:t>Home</a:t>
            </a:r>
            <a:r>
              <a:rPr lang="en-US" b="0" i="0" dirty="0">
                <a:solidFill>
                  <a:srgbClr val="000000"/>
                </a:solidFill>
                <a:effectLst/>
                <a:latin typeface="Helvetica Neue"/>
              </a:rPr>
              <a:t> and </a:t>
            </a:r>
            <a:r>
              <a:rPr lang="en-US" b="1" i="0" dirty="0">
                <a:solidFill>
                  <a:srgbClr val="000000"/>
                </a:solidFill>
                <a:effectLst/>
                <a:latin typeface="Helvetica Neue"/>
              </a:rPr>
              <a:t>Away</a:t>
            </a:r>
            <a:r>
              <a:rPr lang="en-US" b="0" i="0" dirty="0">
                <a:solidFill>
                  <a:srgbClr val="000000"/>
                </a:solidFill>
                <a:effectLst/>
                <a:latin typeface="Helvetica Neue"/>
              </a:rPr>
              <a:t> with </a:t>
            </a:r>
            <a:r>
              <a:rPr lang="en-US" b="1" i="0" dirty="0">
                <a:solidFill>
                  <a:srgbClr val="000000"/>
                </a:solidFill>
                <a:effectLst/>
                <a:latin typeface="Helvetica Neue"/>
              </a:rPr>
              <a:t>18</a:t>
            </a:r>
            <a:r>
              <a:rPr lang="en-US" b="0" i="0" dirty="0">
                <a:solidFill>
                  <a:srgbClr val="000000"/>
                </a:solidFill>
                <a:effectLst/>
                <a:latin typeface="Helvetica Neue"/>
              </a:rPr>
              <a:t> and </a:t>
            </a:r>
            <a:r>
              <a:rPr lang="en-US" b="1" i="0" dirty="0">
                <a:solidFill>
                  <a:srgbClr val="000000"/>
                </a:solidFill>
                <a:effectLst/>
                <a:latin typeface="Helvetica Neue"/>
              </a:rPr>
              <a:t>19</a:t>
            </a:r>
            <a:r>
              <a:rPr lang="en-US" b="0" i="0" dirty="0">
                <a:solidFill>
                  <a:srgbClr val="000000"/>
                </a:solidFill>
                <a:effectLst/>
                <a:latin typeface="Helvetica Neue"/>
              </a:rPr>
              <a:t> comebacks, respectively.</a:t>
            </a:r>
          </a:p>
        </p:txBody>
      </p:sp>
      <p:sp>
        <p:nvSpPr>
          <p:cNvPr id="18" name="TextBox 17">
            <a:extLst>
              <a:ext uri="{FF2B5EF4-FFF2-40B4-BE49-F238E27FC236}">
                <a16:creationId xmlns:a16="http://schemas.microsoft.com/office/drawing/2014/main" id="{6ED61B95-F802-4B38-B129-4D0EACDEC7EB}"/>
              </a:ext>
            </a:extLst>
          </p:cNvPr>
          <p:cNvSpPr txBox="1"/>
          <p:nvPr/>
        </p:nvSpPr>
        <p:spPr>
          <a:xfrm>
            <a:off x="263352" y="6021288"/>
            <a:ext cx="11304485"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000000"/>
                </a:solidFill>
                <a:latin typeface="Helvetica Neue"/>
              </a:rPr>
              <a:t>We also had a look into the Best and Worst Stats of the Premier League.</a:t>
            </a:r>
            <a:endParaRPr lang="en-CA" dirty="0"/>
          </a:p>
        </p:txBody>
      </p:sp>
    </p:spTree>
    <p:extLst>
      <p:ext uri="{BB962C8B-B14F-4D97-AF65-F5344CB8AC3E}">
        <p14:creationId xmlns:p14="http://schemas.microsoft.com/office/powerpoint/2010/main" val="383322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1399C-D53D-4BCB-853E-455F1CBE4D87}"/>
              </a:ext>
            </a:extLst>
          </p:cNvPr>
          <p:cNvPicPr>
            <a:picLocks noChangeAspect="1"/>
          </p:cNvPicPr>
          <p:nvPr/>
        </p:nvPicPr>
        <p:blipFill>
          <a:blip r:embed="rId3"/>
          <a:stretch>
            <a:fillRect/>
          </a:stretch>
        </p:blipFill>
        <p:spPr>
          <a:xfrm>
            <a:off x="7320136" y="1124744"/>
            <a:ext cx="4797590" cy="3279407"/>
          </a:xfrm>
          <a:prstGeom prst="rect">
            <a:avLst/>
          </a:prstGeom>
        </p:spPr>
      </p:pic>
      <p:sp>
        <p:nvSpPr>
          <p:cNvPr id="6" name="TextBox 5">
            <a:extLst>
              <a:ext uri="{FF2B5EF4-FFF2-40B4-BE49-F238E27FC236}">
                <a16:creationId xmlns:a16="http://schemas.microsoft.com/office/drawing/2014/main" id="{05C360AD-1251-408A-8C25-0EE1A0F140F2}"/>
              </a:ext>
            </a:extLst>
          </p:cNvPr>
          <p:cNvSpPr txBox="1"/>
          <p:nvPr/>
        </p:nvSpPr>
        <p:spPr>
          <a:xfrm>
            <a:off x="335360" y="188640"/>
            <a:ext cx="4032448" cy="707886"/>
          </a:xfrm>
          <a:prstGeom prst="rect">
            <a:avLst/>
          </a:prstGeom>
          <a:noFill/>
        </p:spPr>
        <p:txBody>
          <a:bodyPr wrap="square" rtlCol="0">
            <a:spAutoFit/>
          </a:bodyPr>
          <a:lstStyle/>
          <a:p>
            <a:r>
              <a:rPr lang="en-US" sz="4000" b="1" u="sng" dirty="0">
                <a:solidFill>
                  <a:schemeClr val="bg1"/>
                </a:solidFill>
              </a:rPr>
              <a:t>Dataset</a:t>
            </a:r>
            <a:r>
              <a:rPr lang="en-US" dirty="0">
                <a:solidFill>
                  <a:schemeClr val="bg1"/>
                </a:solidFill>
              </a:rPr>
              <a:t>  </a:t>
            </a:r>
            <a:endParaRPr lang="en-CA" dirty="0">
              <a:solidFill>
                <a:schemeClr val="bg1"/>
              </a:solidFill>
            </a:endParaRPr>
          </a:p>
        </p:txBody>
      </p:sp>
      <p:sp>
        <p:nvSpPr>
          <p:cNvPr id="7" name="TextBox 6">
            <a:extLst>
              <a:ext uri="{FF2B5EF4-FFF2-40B4-BE49-F238E27FC236}">
                <a16:creationId xmlns:a16="http://schemas.microsoft.com/office/drawing/2014/main" id="{39753F3F-0692-425C-A362-7E083968591B}"/>
              </a:ext>
            </a:extLst>
          </p:cNvPr>
          <p:cNvSpPr txBox="1"/>
          <p:nvPr/>
        </p:nvSpPr>
        <p:spPr>
          <a:xfrm>
            <a:off x="335360" y="896526"/>
            <a:ext cx="7200800" cy="369332"/>
          </a:xfrm>
          <a:prstGeom prst="rect">
            <a:avLst/>
          </a:prstGeom>
          <a:noFill/>
        </p:spPr>
        <p:txBody>
          <a:bodyPr wrap="square" rtlCol="0">
            <a:spAutoFit/>
          </a:bodyPr>
          <a:lstStyle/>
          <a:p>
            <a:r>
              <a:rPr lang="en-US" b="0" i="0" dirty="0">
                <a:solidFill>
                  <a:srgbClr val="000000"/>
                </a:solidFill>
                <a:effectLst/>
                <a:latin typeface="Helvetica Neue"/>
              </a:rPr>
              <a:t>  </a:t>
            </a:r>
            <a:r>
              <a:rPr lang="en-US" b="1" i="0" dirty="0">
                <a:solidFill>
                  <a:srgbClr val="000000"/>
                </a:solidFill>
                <a:effectLst/>
                <a:latin typeface="Helvetica Neue"/>
              </a:rPr>
              <a:t>25 years</a:t>
            </a:r>
            <a:r>
              <a:rPr lang="en-US" b="0" i="0" dirty="0">
                <a:solidFill>
                  <a:srgbClr val="000000"/>
                </a:solidFill>
                <a:effectLst/>
                <a:latin typeface="Helvetica Neue"/>
              </a:rPr>
              <a:t> of EPL matches history with </a:t>
            </a:r>
            <a:r>
              <a:rPr lang="en-US" b="1" i="0" dirty="0">
                <a:solidFill>
                  <a:srgbClr val="000000"/>
                </a:solidFill>
                <a:effectLst/>
                <a:latin typeface="Helvetica Neue"/>
              </a:rPr>
              <a:t>goal details</a:t>
            </a:r>
            <a:r>
              <a:rPr lang="en-US" b="0" i="0" dirty="0">
                <a:solidFill>
                  <a:srgbClr val="000000"/>
                </a:solidFill>
                <a:effectLst/>
                <a:latin typeface="Helvetica Neue"/>
              </a:rPr>
              <a:t> and </a:t>
            </a:r>
            <a:r>
              <a:rPr lang="en-US" b="1" i="0" dirty="0">
                <a:solidFill>
                  <a:srgbClr val="000000"/>
                </a:solidFill>
                <a:effectLst/>
                <a:latin typeface="Helvetica Neue"/>
              </a:rPr>
              <a:t>results</a:t>
            </a:r>
            <a:r>
              <a:rPr lang="en-US" b="0" i="0" dirty="0">
                <a:solidFill>
                  <a:srgbClr val="000000"/>
                </a:solidFill>
                <a:effectLst/>
                <a:latin typeface="Helvetica Neue"/>
              </a:rPr>
              <a:t>.</a:t>
            </a:r>
            <a:endParaRPr lang="en-CA" dirty="0"/>
          </a:p>
        </p:txBody>
      </p:sp>
      <p:pic>
        <p:nvPicPr>
          <p:cNvPr id="9" name="Picture 8">
            <a:extLst>
              <a:ext uri="{FF2B5EF4-FFF2-40B4-BE49-F238E27FC236}">
                <a16:creationId xmlns:a16="http://schemas.microsoft.com/office/drawing/2014/main" id="{7677B2B4-DC0A-413C-AD09-C4D08AE31233}"/>
              </a:ext>
            </a:extLst>
          </p:cNvPr>
          <p:cNvPicPr>
            <a:picLocks noChangeAspect="1"/>
          </p:cNvPicPr>
          <p:nvPr/>
        </p:nvPicPr>
        <p:blipFill>
          <a:blip r:embed="rId4"/>
          <a:stretch>
            <a:fillRect/>
          </a:stretch>
        </p:blipFill>
        <p:spPr>
          <a:xfrm>
            <a:off x="623392" y="1340768"/>
            <a:ext cx="4608512" cy="2952328"/>
          </a:xfrm>
          <a:prstGeom prst="rect">
            <a:avLst/>
          </a:prstGeom>
        </p:spPr>
      </p:pic>
      <p:pic>
        <p:nvPicPr>
          <p:cNvPr id="3" name="Picture 2">
            <a:extLst>
              <a:ext uri="{FF2B5EF4-FFF2-40B4-BE49-F238E27FC236}">
                <a16:creationId xmlns:a16="http://schemas.microsoft.com/office/drawing/2014/main" id="{056C568F-D358-4194-9419-21C5DCF75A31}"/>
              </a:ext>
            </a:extLst>
          </p:cNvPr>
          <p:cNvPicPr>
            <a:picLocks noChangeAspect="1"/>
          </p:cNvPicPr>
          <p:nvPr/>
        </p:nvPicPr>
        <p:blipFill>
          <a:blip r:embed="rId5"/>
          <a:stretch>
            <a:fillRect/>
          </a:stretch>
        </p:blipFill>
        <p:spPr>
          <a:xfrm>
            <a:off x="191344" y="4683391"/>
            <a:ext cx="7608168" cy="2174609"/>
          </a:xfrm>
          <a:prstGeom prst="rect">
            <a:avLst/>
          </a:prstGeom>
        </p:spPr>
      </p:pic>
      <p:sp>
        <p:nvSpPr>
          <p:cNvPr id="13" name="TextBox 12">
            <a:extLst>
              <a:ext uri="{FF2B5EF4-FFF2-40B4-BE49-F238E27FC236}">
                <a16:creationId xmlns:a16="http://schemas.microsoft.com/office/drawing/2014/main" id="{7ED3EC86-AADE-44DD-B682-8DE4B1C39524}"/>
              </a:ext>
            </a:extLst>
          </p:cNvPr>
          <p:cNvSpPr txBox="1"/>
          <p:nvPr/>
        </p:nvSpPr>
        <p:spPr>
          <a:xfrm>
            <a:off x="191344" y="4314059"/>
            <a:ext cx="6384032" cy="369332"/>
          </a:xfrm>
          <a:prstGeom prst="rect">
            <a:avLst/>
          </a:prstGeom>
          <a:noFill/>
        </p:spPr>
        <p:txBody>
          <a:bodyPr wrap="square">
            <a:spAutoFit/>
          </a:bodyPr>
          <a:lstStyle/>
          <a:p>
            <a:r>
              <a:rPr lang="en-US" b="1" i="0" u="sng" dirty="0">
                <a:solidFill>
                  <a:srgbClr val="000000"/>
                </a:solidFill>
                <a:effectLst/>
                <a:latin typeface="Helvetica Neue"/>
              </a:rPr>
              <a:t>Post Profiling</a:t>
            </a:r>
            <a:r>
              <a:rPr lang="en-US" b="1" i="0" dirty="0">
                <a:solidFill>
                  <a:srgbClr val="000000"/>
                </a:solidFill>
                <a:effectLst/>
                <a:latin typeface="Helvetica Neue"/>
              </a:rPr>
              <a:t>:</a:t>
            </a:r>
            <a:endParaRPr lang="en-CA" dirty="0"/>
          </a:p>
        </p:txBody>
      </p:sp>
    </p:spTree>
    <p:extLst>
      <p:ext uri="{BB962C8B-B14F-4D97-AF65-F5344CB8AC3E}">
        <p14:creationId xmlns:p14="http://schemas.microsoft.com/office/powerpoint/2010/main" val="4756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17F87AA-7BD9-4692-953C-3B4BE5AEDC8D}"/>
              </a:ext>
            </a:extLst>
          </p:cNvPr>
          <p:cNvSpPr txBox="1">
            <a:spLocks/>
          </p:cNvSpPr>
          <p:nvPr/>
        </p:nvSpPr>
        <p:spPr>
          <a:xfrm>
            <a:off x="551384" y="-119445"/>
            <a:ext cx="10058400" cy="10390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spcAft>
                <a:spcPts val="600"/>
              </a:spcAft>
            </a:pPr>
            <a:r>
              <a:rPr lang="en-US" u="sng" kern="1200" dirty="0">
                <a:solidFill>
                  <a:schemeClr val="bg1">
                    <a:lumMod val="95000"/>
                    <a:lumOff val="5000"/>
                  </a:schemeClr>
                </a:solidFill>
                <a:effectLst/>
                <a:latin typeface="+mj-lt"/>
                <a:ea typeface="+mj-ea"/>
                <a:cs typeface="+mj-cs"/>
              </a:rPr>
              <a:t>Actionable Insights</a:t>
            </a:r>
            <a:r>
              <a:rPr lang="en-US" kern="1200" dirty="0">
                <a:solidFill>
                  <a:schemeClr val="bg1">
                    <a:lumMod val="95000"/>
                    <a:lumOff val="5000"/>
                  </a:schemeClr>
                </a:solidFill>
                <a:effectLst/>
                <a:latin typeface="+mj-lt"/>
                <a:ea typeface="+mj-ea"/>
                <a:cs typeface="+mj-cs"/>
              </a:rPr>
              <a:t> :</a:t>
            </a:r>
            <a:r>
              <a:rPr lang="en-US" u="sng" kern="1200" dirty="0">
                <a:solidFill>
                  <a:schemeClr val="bg1">
                    <a:lumMod val="95000"/>
                    <a:lumOff val="5000"/>
                  </a:schemeClr>
                </a:solidFill>
                <a:effectLst/>
                <a:latin typeface="+mj-lt"/>
                <a:ea typeface="+mj-ea"/>
                <a:cs typeface="+mj-cs"/>
              </a:rPr>
              <a:t> </a:t>
            </a:r>
          </a:p>
        </p:txBody>
      </p:sp>
      <p:sp>
        <p:nvSpPr>
          <p:cNvPr id="11" name="TextBox 10">
            <a:extLst>
              <a:ext uri="{FF2B5EF4-FFF2-40B4-BE49-F238E27FC236}">
                <a16:creationId xmlns:a16="http://schemas.microsoft.com/office/drawing/2014/main" id="{47D02530-798E-4384-8208-E131CBAA5384}"/>
              </a:ext>
            </a:extLst>
          </p:cNvPr>
          <p:cNvSpPr txBox="1"/>
          <p:nvPr/>
        </p:nvSpPr>
        <p:spPr>
          <a:xfrm>
            <a:off x="407368" y="1412776"/>
            <a:ext cx="11161240" cy="5078313"/>
          </a:xfrm>
          <a:prstGeom prst="rect">
            <a:avLst/>
          </a:prstGeom>
          <a:noFill/>
        </p:spPr>
        <p:txBody>
          <a:bodyPr wrap="square">
            <a:spAutoFit/>
          </a:bodyPr>
          <a:lstStyle/>
          <a:p>
            <a:pPr marL="285750" indent="-285750" algn="l">
              <a:buFont typeface="Wingdings" panose="05000000000000000000" pitchFamily="2" charset="2"/>
              <a:buChar char="ü"/>
            </a:pPr>
            <a:r>
              <a:rPr lang="en-US" b="0" i="0" dirty="0">
                <a:solidFill>
                  <a:srgbClr val="000000"/>
                </a:solidFill>
                <a:effectLst/>
                <a:latin typeface="Helvetica Neue"/>
              </a:rPr>
              <a:t>Statistically, In order to </a:t>
            </a:r>
            <a:r>
              <a:rPr lang="en-US" b="1" i="0" dirty="0">
                <a:solidFill>
                  <a:srgbClr val="000000"/>
                </a:solidFill>
                <a:effectLst/>
                <a:latin typeface="Helvetica Neue"/>
              </a:rPr>
              <a:t>Win a League</a:t>
            </a:r>
            <a:r>
              <a:rPr lang="en-US" b="0" i="0" dirty="0">
                <a:solidFill>
                  <a:srgbClr val="000000"/>
                </a:solidFill>
                <a:effectLst/>
                <a:latin typeface="Helvetica Neue"/>
              </a:rPr>
              <a:t>, on an average a team should score </a:t>
            </a:r>
            <a:r>
              <a:rPr lang="en-US" b="1" i="0" dirty="0">
                <a:solidFill>
                  <a:srgbClr val="000000"/>
                </a:solidFill>
                <a:effectLst/>
                <a:latin typeface="Helvetica Neue"/>
              </a:rPr>
              <a:t>81 Goals</a:t>
            </a:r>
            <a:r>
              <a:rPr lang="en-US" b="0" i="0" dirty="0">
                <a:solidFill>
                  <a:srgbClr val="000000"/>
                </a:solidFill>
                <a:effectLst/>
                <a:latin typeface="Helvetica Neue"/>
              </a:rPr>
              <a:t> and secure a total of </a:t>
            </a:r>
            <a:r>
              <a:rPr lang="en-US" b="1" i="0" dirty="0">
                <a:solidFill>
                  <a:srgbClr val="000000"/>
                </a:solidFill>
                <a:effectLst/>
                <a:latin typeface="Helvetica Neue"/>
              </a:rPr>
              <a:t>87 Points</a:t>
            </a:r>
            <a:r>
              <a:rPr lang="en-US" b="0" i="0" dirty="0">
                <a:solidFill>
                  <a:srgbClr val="000000"/>
                </a:solidFill>
                <a:effectLst/>
                <a:latin typeface="Helvetica Neue"/>
              </a:rPr>
              <a:t>.</a:t>
            </a:r>
          </a:p>
          <a:p>
            <a:pPr marL="285750" indent="-285750" algn="l">
              <a:buFont typeface="Wingdings" panose="05000000000000000000" pitchFamily="2" charset="2"/>
              <a:buChar char="ü"/>
            </a:pPr>
            <a:endParaRPr lang="en-US" dirty="0">
              <a:solidFill>
                <a:srgbClr val="000000"/>
              </a:solidFill>
              <a:latin typeface="Helvetica Neue"/>
            </a:endParaRPr>
          </a:p>
          <a:p>
            <a:pPr algn="l"/>
            <a:endParaRPr lang="en-US" b="0" i="0" dirty="0">
              <a:solidFill>
                <a:srgbClr val="000000"/>
              </a:solidFill>
              <a:effectLst/>
              <a:latin typeface="Helvetica Neue"/>
            </a:endParaRPr>
          </a:p>
          <a:p>
            <a:pPr marL="285750" indent="-285750" algn="l">
              <a:buFont typeface="Wingdings" panose="05000000000000000000" pitchFamily="2" charset="2"/>
              <a:buChar char="ü"/>
            </a:pPr>
            <a:r>
              <a:rPr lang="en-US" b="0" i="0" dirty="0">
                <a:solidFill>
                  <a:srgbClr val="000000"/>
                </a:solidFill>
                <a:effectLst/>
                <a:latin typeface="Helvetica Neue"/>
              </a:rPr>
              <a:t>Statistically, in order to </a:t>
            </a:r>
            <a:r>
              <a:rPr lang="en-US" b="1" i="0" dirty="0">
                <a:solidFill>
                  <a:srgbClr val="000000"/>
                </a:solidFill>
                <a:effectLst/>
                <a:latin typeface="Helvetica Neue"/>
              </a:rPr>
              <a:t>Sustain in the League</a:t>
            </a:r>
            <a:r>
              <a:rPr lang="en-US" b="0" i="0" dirty="0">
                <a:solidFill>
                  <a:srgbClr val="000000"/>
                </a:solidFill>
                <a:effectLst/>
                <a:latin typeface="Helvetica Neue"/>
              </a:rPr>
              <a:t>, on an average a team should score </a:t>
            </a:r>
            <a:r>
              <a:rPr lang="en-US" b="1" i="0" dirty="0">
                <a:solidFill>
                  <a:srgbClr val="000000"/>
                </a:solidFill>
                <a:effectLst/>
                <a:latin typeface="Helvetica Neue"/>
              </a:rPr>
              <a:t>39 Goals</a:t>
            </a:r>
            <a:r>
              <a:rPr lang="en-US" b="0" i="0" dirty="0">
                <a:solidFill>
                  <a:srgbClr val="000000"/>
                </a:solidFill>
                <a:effectLst/>
                <a:latin typeface="Helvetica Neue"/>
              </a:rPr>
              <a:t> and secure a total of </a:t>
            </a:r>
            <a:r>
              <a:rPr lang="en-US" b="1" i="0" dirty="0">
                <a:solidFill>
                  <a:srgbClr val="000000"/>
                </a:solidFill>
                <a:effectLst/>
                <a:latin typeface="Helvetica Neue"/>
              </a:rPr>
              <a:t>36 Points</a:t>
            </a:r>
            <a:r>
              <a:rPr lang="en-US" b="0" i="0" dirty="0">
                <a:solidFill>
                  <a:srgbClr val="000000"/>
                </a:solidFill>
                <a:effectLst/>
                <a:latin typeface="Helvetica Neue"/>
              </a:rPr>
              <a:t>.</a:t>
            </a:r>
          </a:p>
          <a:p>
            <a:pPr marL="285750" indent="-285750" algn="l">
              <a:buFont typeface="Wingdings" panose="05000000000000000000" pitchFamily="2" charset="2"/>
              <a:buChar char="ü"/>
            </a:pPr>
            <a:endParaRPr lang="en-US" dirty="0">
              <a:solidFill>
                <a:srgbClr val="000000"/>
              </a:solidFill>
              <a:latin typeface="Helvetica Neue"/>
            </a:endParaRPr>
          </a:p>
          <a:p>
            <a:pPr algn="l"/>
            <a:endParaRPr lang="en-US" b="0" i="0" dirty="0">
              <a:solidFill>
                <a:srgbClr val="000000"/>
              </a:solidFill>
              <a:effectLst/>
              <a:latin typeface="Helvetica Neue"/>
            </a:endParaRPr>
          </a:p>
          <a:p>
            <a:pPr marL="285750" indent="-285750" algn="l">
              <a:buFont typeface="Wingdings" panose="05000000000000000000" pitchFamily="2" charset="2"/>
              <a:buChar char="ü"/>
            </a:pPr>
            <a:r>
              <a:rPr lang="en-US" b="0" i="0" dirty="0">
                <a:solidFill>
                  <a:srgbClr val="000000"/>
                </a:solidFill>
                <a:effectLst/>
                <a:latin typeface="Helvetica Neue"/>
              </a:rPr>
              <a:t>As a Team with Best Goal Difference in a Season Won the Title 68% of the times, a Team should consider </a:t>
            </a:r>
            <a:r>
              <a:rPr lang="en-US" b="1" i="0" dirty="0">
                <a:solidFill>
                  <a:srgbClr val="000000"/>
                </a:solidFill>
                <a:effectLst/>
                <a:latin typeface="Helvetica Neue"/>
              </a:rPr>
              <a:t>Defense</a:t>
            </a:r>
            <a:r>
              <a:rPr lang="en-US" b="0" i="0" dirty="0">
                <a:solidFill>
                  <a:srgbClr val="000000"/>
                </a:solidFill>
                <a:effectLst/>
                <a:latin typeface="Helvetica Neue"/>
              </a:rPr>
              <a:t> as an important measure to win a league and not only attack or Goal Scoring. </a:t>
            </a:r>
            <a:r>
              <a:rPr lang="en-US" b="1" i="0" dirty="0">
                <a:solidFill>
                  <a:srgbClr val="000000"/>
                </a:solidFill>
                <a:effectLst/>
                <a:latin typeface="Helvetica Neue"/>
              </a:rPr>
              <a:t>This attribute can be used by the teams while Trading Players and during team building phase</a:t>
            </a:r>
          </a:p>
          <a:p>
            <a:pPr marL="285750" indent="-285750" algn="l">
              <a:buFont typeface="Wingdings" panose="05000000000000000000" pitchFamily="2" charset="2"/>
              <a:buChar char="ü"/>
            </a:pPr>
            <a:endParaRPr lang="en-US" b="1" dirty="0">
              <a:solidFill>
                <a:srgbClr val="000000"/>
              </a:solidFill>
              <a:latin typeface="Helvetica Neue"/>
            </a:endParaRPr>
          </a:p>
          <a:p>
            <a:pPr algn="l"/>
            <a:endParaRPr lang="en-US" b="0" i="0" dirty="0">
              <a:solidFill>
                <a:srgbClr val="000000"/>
              </a:solidFill>
              <a:effectLst/>
              <a:latin typeface="Helvetica Neue"/>
            </a:endParaRPr>
          </a:p>
          <a:p>
            <a:pPr marL="285750" indent="-285750" algn="l">
              <a:buFont typeface="Wingdings" panose="05000000000000000000" pitchFamily="2" charset="2"/>
              <a:buChar char="ü"/>
            </a:pPr>
            <a:r>
              <a:rPr lang="en-US" b="0" i="0" dirty="0">
                <a:solidFill>
                  <a:srgbClr val="000000"/>
                </a:solidFill>
                <a:effectLst/>
                <a:latin typeface="Helvetica Neue"/>
              </a:rPr>
              <a:t>As we have seen throughout our analysis that various features like wins and losses, goals scored and goals conceded hints towards a </a:t>
            </a:r>
            <a:r>
              <a:rPr lang="en-US" b="1" i="0" dirty="0">
                <a:solidFill>
                  <a:srgbClr val="000000"/>
                </a:solidFill>
                <a:effectLst/>
                <a:latin typeface="Helvetica Neue"/>
              </a:rPr>
              <a:t>Home Ground Advantage</a:t>
            </a:r>
            <a:r>
              <a:rPr lang="en-US" b="0" i="0" dirty="0">
                <a:solidFill>
                  <a:srgbClr val="000000"/>
                </a:solidFill>
                <a:effectLst/>
                <a:latin typeface="Helvetica Neue"/>
              </a:rPr>
              <a:t>. Possible reasons for the same are Home Crowd creating pressure on the Away Teams behaving as a nonplaying 12th man and also acquaintance with </a:t>
            </a:r>
            <a:r>
              <a:rPr lang="en-US" b="1" i="0" dirty="0">
                <a:solidFill>
                  <a:srgbClr val="000000"/>
                </a:solidFill>
                <a:effectLst/>
                <a:latin typeface="Helvetica Neue"/>
              </a:rPr>
              <a:t>"Ground Size and Pitch"</a:t>
            </a:r>
            <a:r>
              <a:rPr lang="en-US" b="0" i="0" dirty="0">
                <a:solidFill>
                  <a:srgbClr val="000000"/>
                </a:solidFill>
                <a:effectLst/>
                <a:latin typeface="Helvetica Neue"/>
              </a:rPr>
              <a:t> with the daily practices. While crowds is something that is not controllable, there could possibly be a standardization done with ground sizes and Pitches to mitigate the advantage.</a:t>
            </a:r>
          </a:p>
        </p:txBody>
      </p:sp>
    </p:spTree>
    <p:extLst>
      <p:ext uri="{BB962C8B-B14F-4D97-AF65-F5344CB8AC3E}">
        <p14:creationId xmlns:p14="http://schemas.microsoft.com/office/powerpoint/2010/main" val="419953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mph" presetSubtype="0" fill="hold" grpId="0" nodeType="withEffect">
                                  <p:stCondLst>
                                    <p:cond delay="0"/>
                                  </p:stCondLst>
                                  <p:iterate type="lt">
                                    <p:tmPct val="10000"/>
                                  </p:iterate>
                                  <p:childTnLst>
                                    <p:animClr clrSpc="rgb" dir="cw">
                                      <p:cBhvr override="childStyle">
                                        <p:cTn id="6" dur="500" fill="hold"/>
                                        <p:tgtEl>
                                          <p:spTgt spid="7"/>
                                        </p:tgtEl>
                                        <p:attrNameLst>
                                          <p:attrName>style.color</p:attrName>
                                        </p:attrNameLst>
                                      </p:cBhvr>
                                      <p:to>
                                        <a:schemeClr val="accent2"/>
                                      </p:to>
                                    </p:animClr>
                                    <p:animClr clrSpc="rgb" dir="cw">
                                      <p:cBhvr>
                                        <p:cTn id="7" dur="500" fill="hold"/>
                                        <p:tgtEl>
                                          <p:spTgt spid="7"/>
                                        </p:tgtEl>
                                        <p:attrNameLst>
                                          <p:attrName>fillcolor</p:attrName>
                                        </p:attrNameLst>
                                      </p:cBhvr>
                                      <p:to>
                                        <a:schemeClr val="accent2"/>
                                      </p:to>
                                    </p:animClr>
                                    <p:set>
                                      <p:cBhvr>
                                        <p:cTn id="8" dur="500" fill="hold"/>
                                        <p:tgtEl>
                                          <p:spTgt spid="7"/>
                                        </p:tgtEl>
                                        <p:attrNameLst>
                                          <p:attrName>fill.type</p:attrName>
                                        </p:attrNameLst>
                                      </p:cBhvr>
                                      <p:to>
                                        <p:strVal val="solid"/>
                                      </p:to>
                                    </p:set>
                                    <p:anim to="1.5" calcmode="lin" valueType="num">
                                      <p:cBhvr override="childStyle">
                                        <p:cTn id="9" dur="500" fill="hold"/>
                                        <p:tgtEl>
                                          <p:spTgt spid="7"/>
                                        </p:tgtEl>
                                        <p:attrNameLst>
                                          <p:attrName>style.fontSize</p:attrName>
                                        </p:attrNameLst>
                                      </p:cBhvr>
                                    </p:anim>
                                  </p:childTnLst>
                                </p:cTn>
                              </p:par>
                            </p:childTnLst>
                          </p:cTn>
                        </p:par>
                        <p:par>
                          <p:cTn id="10" fill="hold">
                            <p:stCondLst>
                              <p:cond delay="1400"/>
                            </p:stCondLst>
                            <p:childTnLst>
                              <p:par>
                                <p:cTn id="11" presetID="25" presetClass="entr" presetSubtype="0" fill="hold" grpId="1" nodeType="after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500" decel="50000" fill="hold">
                                          <p:stCondLst>
                                            <p:cond delay="0"/>
                                          </p:stCondLst>
                                        </p:cTn>
                                        <p:tgtEl>
                                          <p:spTgt spid="11">
                                            <p:txEl>
                                              <p:pRg st="0" end="0"/>
                                            </p:txEl>
                                          </p:spTgt>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1">
                                            <p:txEl>
                                              <p:pRg st="0" end="0"/>
                                            </p:txEl>
                                          </p:spTgt>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1">
                                            <p:txEl>
                                              <p:pRg st="0" end="0"/>
                                            </p:txEl>
                                          </p:spTgt>
                                        </p:tgtEl>
                                        <p:attrNameLst>
                                          <p:attrName>ppt_w</p:attrName>
                                        </p:attrNameLst>
                                      </p:cBhvr>
                                      <p:tavLst>
                                        <p:tav tm="0">
                                          <p:val>
                                            <p:strVal val="#ppt_w*.05"/>
                                          </p:val>
                                        </p:tav>
                                        <p:tav tm="100000">
                                          <p:val>
                                            <p:strVal val="#ppt_w"/>
                                          </p:val>
                                        </p:tav>
                                      </p:tavLst>
                                    </p:anim>
                                    <p:anim calcmode="lin" valueType="num">
                                      <p:cBhvr>
                                        <p:cTn id="16" dur="1000" fill="hold"/>
                                        <p:tgtEl>
                                          <p:spTgt spid="11">
                                            <p:txEl>
                                              <p:pRg st="0" end="0"/>
                                            </p:txEl>
                                          </p:spTgt>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1">
                                            <p:txEl>
                                              <p:pRg st="0" end="0"/>
                                            </p:txEl>
                                          </p:spTgt>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1">
                                            <p:txEl>
                                              <p:pRg st="0" end="0"/>
                                            </p:txEl>
                                          </p:spTgt>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1">
                                            <p:txEl>
                                              <p:pRg st="0" end="0"/>
                                            </p:txEl>
                                          </p:spTgt>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1">
                                            <p:txEl>
                                              <p:pRg st="0" end="0"/>
                                            </p:txEl>
                                          </p:spTgt>
                                        </p:tgtEl>
                                      </p:cBhvr>
                                    </p:animEffect>
                                  </p:childTnLst>
                                </p:cTn>
                              </p:par>
                            </p:childTnLst>
                          </p:cTn>
                        </p:par>
                        <p:par>
                          <p:cTn id="21" fill="hold">
                            <p:stCondLst>
                              <p:cond delay="2400"/>
                            </p:stCondLst>
                            <p:childTnLst>
                              <p:par>
                                <p:cTn id="22" presetID="25" presetClass="entr" presetSubtype="0" fill="hold" grpId="1" nodeType="after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 calcmode="lin" valueType="num">
                                      <p:cBhvr>
                                        <p:cTn id="24" dur="500" decel="50000" fill="hold">
                                          <p:stCondLst>
                                            <p:cond delay="0"/>
                                          </p:stCondLst>
                                        </p:cTn>
                                        <p:tgtEl>
                                          <p:spTgt spid="11">
                                            <p:txEl>
                                              <p:pRg st="3" end="3"/>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1">
                                            <p:txEl>
                                              <p:pRg st="3" end="3"/>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1">
                                            <p:txEl>
                                              <p:pRg st="3" end="3"/>
                                            </p:txEl>
                                          </p:spTgt>
                                        </p:tgtEl>
                                        <p:attrNameLst>
                                          <p:attrName>ppt_w</p:attrName>
                                        </p:attrNameLst>
                                      </p:cBhvr>
                                      <p:tavLst>
                                        <p:tav tm="0">
                                          <p:val>
                                            <p:strVal val="#ppt_w*.05"/>
                                          </p:val>
                                        </p:tav>
                                        <p:tav tm="100000">
                                          <p:val>
                                            <p:strVal val="#ppt_w"/>
                                          </p:val>
                                        </p:tav>
                                      </p:tavLst>
                                    </p:anim>
                                    <p:anim calcmode="lin" valueType="num">
                                      <p:cBhvr>
                                        <p:cTn id="27" dur="1000" fill="hold"/>
                                        <p:tgtEl>
                                          <p:spTgt spid="11">
                                            <p:txEl>
                                              <p:pRg st="3" end="3"/>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1">
                                            <p:txEl>
                                              <p:pRg st="3" end="3"/>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1">
                                            <p:txEl>
                                              <p:pRg st="3" end="3"/>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1">
                                            <p:txEl>
                                              <p:pRg st="3" end="3"/>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1">
                                            <p:txEl>
                                              <p:pRg st="3" end="3"/>
                                            </p:txEl>
                                          </p:spTgt>
                                        </p:tgtEl>
                                      </p:cBhvr>
                                    </p:animEffect>
                                  </p:childTnLst>
                                </p:cTn>
                              </p:par>
                            </p:childTnLst>
                          </p:cTn>
                        </p:par>
                        <p:par>
                          <p:cTn id="32" fill="hold">
                            <p:stCondLst>
                              <p:cond delay="3400"/>
                            </p:stCondLst>
                            <p:childTnLst>
                              <p:par>
                                <p:cTn id="33" presetID="25" presetClass="entr" presetSubtype="0" fill="hold" grpId="1"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 calcmode="lin" valueType="num">
                                      <p:cBhvr>
                                        <p:cTn id="35" dur="500" decel="50000" fill="hold">
                                          <p:stCondLst>
                                            <p:cond delay="0"/>
                                          </p:stCondLst>
                                        </p:cTn>
                                        <p:tgtEl>
                                          <p:spTgt spid="11">
                                            <p:txEl>
                                              <p:pRg st="6" end="6"/>
                                            </p:txEl>
                                          </p:spTgt>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11">
                                            <p:txEl>
                                              <p:pRg st="6" end="6"/>
                                            </p:txEl>
                                          </p:spTgt>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11">
                                            <p:txEl>
                                              <p:pRg st="6" end="6"/>
                                            </p:txEl>
                                          </p:spTgt>
                                        </p:tgtEl>
                                        <p:attrNameLst>
                                          <p:attrName>ppt_w</p:attrName>
                                        </p:attrNameLst>
                                      </p:cBhvr>
                                      <p:tavLst>
                                        <p:tav tm="0">
                                          <p:val>
                                            <p:strVal val="#ppt_w*.05"/>
                                          </p:val>
                                        </p:tav>
                                        <p:tav tm="100000">
                                          <p:val>
                                            <p:strVal val="#ppt_w"/>
                                          </p:val>
                                        </p:tav>
                                      </p:tavLst>
                                    </p:anim>
                                    <p:anim calcmode="lin" valueType="num">
                                      <p:cBhvr>
                                        <p:cTn id="38" dur="1000" fill="hold"/>
                                        <p:tgtEl>
                                          <p:spTgt spid="11">
                                            <p:txEl>
                                              <p:pRg st="6" end="6"/>
                                            </p:txEl>
                                          </p:spTgt>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11">
                                            <p:txEl>
                                              <p:pRg st="6" end="6"/>
                                            </p:txEl>
                                          </p:spTgt>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11">
                                            <p:txEl>
                                              <p:pRg st="6" end="6"/>
                                            </p:txEl>
                                          </p:spTgt>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11">
                                            <p:txEl>
                                              <p:pRg st="6" end="6"/>
                                            </p:txEl>
                                          </p:spTgt>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11">
                                            <p:txEl>
                                              <p:pRg st="6" end="6"/>
                                            </p:txEl>
                                          </p:spTgt>
                                        </p:tgtEl>
                                      </p:cBhvr>
                                    </p:animEffect>
                                  </p:childTnLst>
                                </p:cTn>
                              </p:par>
                            </p:childTnLst>
                          </p:cTn>
                        </p:par>
                        <p:par>
                          <p:cTn id="43" fill="hold">
                            <p:stCondLst>
                              <p:cond delay="4400"/>
                            </p:stCondLst>
                            <p:childTnLst>
                              <p:par>
                                <p:cTn id="44" presetID="25" presetClass="entr" presetSubtype="0" fill="hold" grpId="1" nodeType="after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 calcmode="lin" valueType="num">
                                      <p:cBhvr>
                                        <p:cTn id="46" dur="500" decel="50000" fill="hold">
                                          <p:stCondLst>
                                            <p:cond delay="0"/>
                                          </p:stCondLst>
                                        </p:cTn>
                                        <p:tgtEl>
                                          <p:spTgt spid="11">
                                            <p:txEl>
                                              <p:pRg st="9" end="9"/>
                                            </p:txEl>
                                          </p:spTgt>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11">
                                            <p:txEl>
                                              <p:pRg st="9" end="9"/>
                                            </p:txEl>
                                          </p:spTgt>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11">
                                            <p:txEl>
                                              <p:pRg st="9" end="9"/>
                                            </p:txEl>
                                          </p:spTgt>
                                        </p:tgtEl>
                                        <p:attrNameLst>
                                          <p:attrName>ppt_w</p:attrName>
                                        </p:attrNameLst>
                                      </p:cBhvr>
                                      <p:tavLst>
                                        <p:tav tm="0">
                                          <p:val>
                                            <p:strVal val="#ppt_w*.05"/>
                                          </p:val>
                                        </p:tav>
                                        <p:tav tm="100000">
                                          <p:val>
                                            <p:strVal val="#ppt_w"/>
                                          </p:val>
                                        </p:tav>
                                      </p:tavLst>
                                    </p:anim>
                                    <p:anim calcmode="lin" valueType="num">
                                      <p:cBhvr>
                                        <p:cTn id="49" dur="1000" fill="hold"/>
                                        <p:tgtEl>
                                          <p:spTgt spid="11">
                                            <p:txEl>
                                              <p:pRg st="9" end="9"/>
                                            </p:txEl>
                                          </p:spTgt>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11">
                                            <p:txEl>
                                              <p:pRg st="9" end="9"/>
                                            </p:txEl>
                                          </p:spTgt>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11">
                                            <p:txEl>
                                              <p:pRg st="9" end="9"/>
                                            </p:txEl>
                                          </p:spTgt>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11">
                                            <p:txEl>
                                              <p:pRg st="9" end="9"/>
                                            </p:txEl>
                                          </p:spTgt>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11">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mph" presetSubtype="2" fill="hold" grpId="0" nodeType="clickEffect">
                                  <p:stCondLst>
                                    <p:cond delay="0"/>
                                  </p:stCondLst>
                                  <p:childTnLst>
                                    <p:animClr clrSpc="rgb" dir="cw">
                                      <p:cBhvr override="childStyle">
                                        <p:cTn id="57" dur="2000" fill="hold"/>
                                        <p:tgtEl>
                                          <p:spTgt spid="11">
                                            <p:txEl>
                                              <p:pRg st="0" end="0"/>
                                            </p:txEl>
                                          </p:spTgt>
                                        </p:tgtEl>
                                        <p:attrNameLst>
                                          <p:attrName>style.color</p:attrName>
                                        </p:attrNameLst>
                                      </p:cBhvr>
                                      <p:to>
                                        <a:schemeClr val="accent2"/>
                                      </p:to>
                                    </p:animClr>
                                  </p:childTnLst>
                                </p:cTn>
                              </p:par>
                            </p:childTnLst>
                          </p:cTn>
                        </p:par>
                      </p:childTnLst>
                    </p:cTn>
                  </p:par>
                  <p:par>
                    <p:cTn id="58" fill="hold">
                      <p:stCondLst>
                        <p:cond delay="indefinite"/>
                      </p:stCondLst>
                      <p:childTnLst>
                        <p:par>
                          <p:cTn id="59" fill="hold">
                            <p:stCondLst>
                              <p:cond delay="0"/>
                            </p:stCondLst>
                            <p:childTnLst>
                              <p:par>
                                <p:cTn id="60" presetID="3" presetClass="emph" presetSubtype="2" fill="hold" grpId="0" nodeType="clickEffect">
                                  <p:stCondLst>
                                    <p:cond delay="0"/>
                                  </p:stCondLst>
                                  <p:childTnLst>
                                    <p:animClr clrSpc="rgb" dir="cw">
                                      <p:cBhvr override="childStyle">
                                        <p:cTn id="61" dur="2000" fill="hold"/>
                                        <p:tgtEl>
                                          <p:spTgt spid="11">
                                            <p:txEl>
                                              <p:pRg st="3" end="3"/>
                                            </p:txEl>
                                          </p:spTgt>
                                        </p:tgtEl>
                                        <p:attrNameLst>
                                          <p:attrName>style.color</p:attrName>
                                        </p:attrNameLst>
                                      </p:cBhvr>
                                      <p:to>
                                        <a:schemeClr val="accent2"/>
                                      </p:to>
                                    </p:animClr>
                                  </p:childTnLst>
                                </p:cTn>
                              </p:par>
                            </p:childTnLst>
                          </p:cTn>
                        </p:par>
                      </p:childTnLst>
                    </p:cTn>
                  </p:par>
                  <p:par>
                    <p:cTn id="62" fill="hold">
                      <p:stCondLst>
                        <p:cond delay="indefinite"/>
                      </p:stCondLst>
                      <p:childTnLst>
                        <p:par>
                          <p:cTn id="63" fill="hold">
                            <p:stCondLst>
                              <p:cond delay="0"/>
                            </p:stCondLst>
                            <p:childTnLst>
                              <p:par>
                                <p:cTn id="64" presetID="3" presetClass="emph" presetSubtype="2" fill="hold" grpId="0" nodeType="clickEffect">
                                  <p:stCondLst>
                                    <p:cond delay="0"/>
                                  </p:stCondLst>
                                  <p:childTnLst>
                                    <p:animClr clrSpc="rgb" dir="cw">
                                      <p:cBhvr override="childStyle">
                                        <p:cTn id="65" dur="2000" fill="hold"/>
                                        <p:tgtEl>
                                          <p:spTgt spid="11">
                                            <p:txEl>
                                              <p:pRg st="6" end="6"/>
                                            </p:txEl>
                                          </p:spTgt>
                                        </p:tgtEl>
                                        <p:attrNameLst>
                                          <p:attrName>style.color</p:attrName>
                                        </p:attrNameLst>
                                      </p:cBhvr>
                                      <p:to>
                                        <a:schemeClr val="accent2"/>
                                      </p:to>
                                    </p:animClr>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grpId="0" nodeType="clickEffect">
                                  <p:stCondLst>
                                    <p:cond delay="0"/>
                                  </p:stCondLst>
                                  <p:childTnLst>
                                    <p:animClr clrSpc="rgb" dir="cw">
                                      <p:cBhvr override="childStyle">
                                        <p:cTn id="69" dur="2000" fill="hold"/>
                                        <p:tgtEl>
                                          <p:spTgt spid="11">
                                            <p:txEl>
                                              <p:pRg st="9" end="9"/>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P spid="11" grpI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E5A366D-1877-4951-B24C-10FF5600D55D}"/>
              </a:ext>
            </a:extLst>
          </p:cNvPr>
          <p:cNvSpPr>
            <a:spLocks noGrp="1"/>
          </p:cNvSpPr>
          <p:nvPr>
            <p:ph type="title"/>
          </p:nvPr>
        </p:nvSpPr>
        <p:spPr>
          <a:xfrm>
            <a:off x="1066800" y="304800"/>
            <a:ext cx="10058400" cy="1143000"/>
          </a:xfrm>
        </p:spPr>
        <p:txBody>
          <a:bodyPr>
            <a:normAutofit/>
          </a:bodyPr>
          <a:lstStyle/>
          <a:p>
            <a:r>
              <a:rPr lang="en-US" sz="7200" dirty="0">
                <a:solidFill>
                  <a:schemeClr val="bg1"/>
                </a:solidFill>
                <a:latin typeface="Comic Sans MS" panose="030F0702030302020204" pitchFamily="66" charset="0"/>
              </a:rPr>
              <a:t>Thanks For Watching </a:t>
            </a:r>
          </a:p>
        </p:txBody>
      </p:sp>
      <p:pic>
        <p:nvPicPr>
          <p:cNvPr id="3" name="Picture 2" descr="A picture containing drawing&#10;&#10;Description automatically generated">
            <a:extLst>
              <a:ext uri="{FF2B5EF4-FFF2-40B4-BE49-F238E27FC236}">
                <a16:creationId xmlns:a16="http://schemas.microsoft.com/office/drawing/2014/main" id="{14594A51-BF1F-48E8-ACAC-CA67B86DD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2896876"/>
            <a:ext cx="3240360" cy="3844491"/>
          </a:xfrm>
          <a:prstGeom prst="rect">
            <a:avLst/>
          </a:prstGeom>
          <a:noFill/>
        </p:spPr>
      </p:pic>
      <p:pic>
        <p:nvPicPr>
          <p:cNvPr id="5" name="Picture 4">
            <a:extLst>
              <a:ext uri="{FF2B5EF4-FFF2-40B4-BE49-F238E27FC236}">
                <a16:creationId xmlns:a16="http://schemas.microsoft.com/office/drawing/2014/main" id="{582BA3A7-6DEE-4F6C-AD7B-1891FDEAE0C7}"/>
              </a:ext>
            </a:extLst>
          </p:cNvPr>
          <p:cNvPicPr>
            <a:picLocks noChangeAspect="1"/>
          </p:cNvPicPr>
          <p:nvPr/>
        </p:nvPicPr>
        <p:blipFill>
          <a:blip r:embed="rId4"/>
          <a:stretch>
            <a:fillRect/>
          </a:stretch>
        </p:blipFill>
        <p:spPr>
          <a:xfrm>
            <a:off x="9387318" y="6030981"/>
            <a:ext cx="320427" cy="261614"/>
          </a:xfrm>
          <a:prstGeom prst="rect">
            <a:avLst/>
          </a:prstGeom>
        </p:spPr>
      </p:pic>
      <p:pic>
        <p:nvPicPr>
          <p:cNvPr id="7" name="Picture 6">
            <a:extLst>
              <a:ext uri="{FF2B5EF4-FFF2-40B4-BE49-F238E27FC236}">
                <a16:creationId xmlns:a16="http://schemas.microsoft.com/office/drawing/2014/main" id="{C3A541B3-83E8-4CE6-9E1F-D8C62104C575}"/>
              </a:ext>
            </a:extLst>
          </p:cNvPr>
          <p:cNvPicPr>
            <a:picLocks noChangeAspect="1"/>
          </p:cNvPicPr>
          <p:nvPr/>
        </p:nvPicPr>
        <p:blipFill>
          <a:blip r:embed="rId5"/>
          <a:stretch>
            <a:fillRect/>
          </a:stretch>
        </p:blipFill>
        <p:spPr>
          <a:xfrm>
            <a:off x="9387318" y="6441760"/>
            <a:ext cx="320427" cy="276157"/>
          </a:xfrm>
          <a:prstGeom prst="rect">
            <a:avLst/>
          </a:prstGeom>
        </p:spPr>
      </p:pic>
      <p:sp>
        <p:nvSpPr>
          <p:cNvPr id="13" name="TextBox 12">
            <a:extLst>
              <a:ext uri="{FF2B5EF4-FFF2-40B4-BE49-F238E27FC236}">
                <a16:creationId xmlns:a16="http://schemas.microsoft.com/office/drawing/2014/main" id="{C9DBE3F8-DE74-4D98-8C5C-AF7408614132}"/>
              </a:ext>
            </a:extLst>
          </p:cNvPr>
          <p:cNvSpPr txBox="1"/>
          <p:nvPr/>
        </p:nvSpPr>
        <p:spPr>
          <a:xfrm>
            <a:off x="9707745" y="5977122"/>
            <a:ext cx="2304256" cy="369332"/>
          </a:xfrm>
          <a:prstGeom prst="rect">
            <a:avLst/>
          </a:prstGeom>
          <a:noFill/>
        </p:spPr>
        <p:txBody>
          <a:bodyPr wrap="square" rtlCol="0">
            <a:spAutoFit/>
          </a:bodyPr>
          <a:lstStyle/>
          <a:p>
            <a:r>
              <a:rPr lang="en-CA" dirty="0">
                <a:solidFill>
                  <a:schemeClr val="bg1"/>
                </a:solidFill>
              </a:rPr>
              <a:t>Ishaan Marwah</a:t>
            </a:r>
          </a:p>
        </p:txBody>
      </p:sp>
      <p:sp>
        <p:nvSpPr>
          <p:cNvPr id="18" name="TextBox 17">
            <a:extLst>
              <a:ext uri="{FF2B5EF4-FFF2-40B4-BE49-F238E27FC236}">
                <a16:creationId xmlns:a16="http://schemas.microsoft.com/office/drawing/2014/main" id="{09DE3BBC-02A0-4A44-99FB-AFD425E04FB0}"/>
              </a:ext>
            </a:extLst>
          </p:cNvPr>
          <p:cNvSpPr txBox="1"/>
          <p:nvPr/>
        </p:nvSpPr>
        <p:spPr>
          <a:xfrm>
            <a:off x="9696400" y="6395173"/>
            <a:ext cx="2304256" cy="369332"/>
          </a:xfrm>
          <a:prstGeom prst="rect">
            <a:avLst/>
          </a:prstGeom>
          <a:noFill/>
        </p:spPr>
        <p:txBody>
          <a:bodyPr wrap="square" rtlCol="0">
            <a:spAutoFit/>
          </a:bodyPr>
          <a:lstStyle/>
          <a:p>
            <a:r>
              <a:rPr lang="en-CA" dirty="0">
                <a:solidFill>
                  <a:schemeClr val="bg1"/>
                </a:solidFill>
              </a:rPr>
              <a:t>ishum17@gmail.com</a:t>
            </a:r>
          </a:p>
        </p:txBody>
      </p:sp>
      <p:pic>
        <p:nvPicPr>
          <p:cNvPr id="19" name="Picture 18" descr="A drawing of a face&#10;&#10;Description automatically generated">
            <a:extLst>
              <a:ext uri="{FF2B5EF4-FFF2-40B4-BE49-F238E27FC236}">
                <a16:creationId xmlns:a16="http://schemas.microsoft.com/office/drawing/2014/main" id="{7657B65C-7440-4857-B365-1A883F1CBD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129294" y="4900024"/>
            <a:ext cx="761096" cy="783530"/>
          </a:xfrm>
          <a:prstGeom prst="rect">
            <a:avLst/>
          </a:prstGeom>
        </p:spPr>
      </p:pic>
      <p:sp>
        <p:nvSpPr>
          <p:cNvPr id="20" name="TextBox 19">
            <a:extLst>
              <a:ext uri="{FF2B5EF4-FFF2-40B4-BE49-F238E27FC236}">
                <a16:creationId xmlns:a16="http://schemas.microsoft.com/office/drawing/2014/main" id="{DEDF04B4-AA75-4E4B-859B-28C61423237B}"/>
              </a:ext>
            </a:extLst>
          </p:cNvPr>
          <p:cNvSpPr txBox="1"/>
          <p:nvPr/>
        </p:nvSpPr>
        <p:spPr>
          <a:xfrm>
            <a:off x="6672064" y="5371835"/>
            <a:ext cx="4536504" cy="369332"/>
          </a:xfrm>
          <a:prstGeom prst="rect">
            <a:avLst/>
          </a:prstGeom>
          <a:noFill/>
        </p:spPr>
        <p:txBody>
          <a:bodyPr wrap="square" rtlCol="0">
            <a:spAutoFit/>
          </a:bodyPr>
          <a:lstStyle/>
          <a:p>
            <a:r>
              <a:rPr lang="en-CA" dirty="0">
                <a:solidFill>
                  <a:schemeClr val="bg1"/>
                </a:solidFill>
              </a:rPr>
              <a:t>Please share your queries and feedback - </a:t>
            </a:r>
          </a:p>
        </p:txBody>
      </p:sp>
      <p:pic>
        <p:nvPicPr>
          <p:cNvPr id="21" name="Picture 20" descr="A drawing of a face&#10;&#10;Description automatically generated">
            <a:extLst>
              <a:ext uri="{FF2B5EF4-FFF2-40B4-BE49-F238E27FC236}">
                <a16:creationId xmlns:a16="http://schemas.microsoft.com/office/drawing/2014/main" id="{C6D2CAFB-A0C0-40F8-984F-3FB85E0C76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2544" y="4953337"/>
            <a:ext cx="694719" cy="783530"/>
          </a:xfrm>
          <a:prstGeom prst="rect">
            <a:avLst/>
          </a:prstGeom>
        </p:spPr>
      </p:pic>
    </p:spTree>
    <p:extLst>
      <p:ext uri="{BB962C8B-B14F-4D97-AF65-F5344CB8AC3E}">
        <p14:creationId xmlns:p14="http://schemas.microsoft.com/office/powerpoint/2010/main" val="16367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2.29167E-6 0.07222 L -2.29167E-6 -1.77809E-17 " pathEditMode="relative" rAng="0" ptsTypes="AA">
                                      <p:cBhvr>
                                        <p:cTn id="6" dur="250" accel="50000" decel="50000" autoRev="1" fill="hold">
                                          <p:stCondLst>
                                            <p:cond delay="0"/>
                                          </p:stCondLst>
                                        </p:cTn>
                                        <p:tgtEl>
                                          <p:spTgt spid="16"/>
                                        </p:tgtEl>
                                        <p:attrNameLst>
                                          <p:attrName>ppt_x</p:attrName>
                                          <p:attrName>ppt_y</p:attrName>
                                        </p:attrNameLst>
                                      </p:cBhvr>
                                      <p:rCtr x="0" y="-3611"/>
                                    </p:animMotion>
                                    <p:animRot by="1500000">
                                      <p:cBhvr>
                                        <p:cTn id="7" dur="125" fill="hold">
                                          <p:stCondLst>
                                            <p:cond delay="0"/>
                                          </p:stCondLst>
                                        </p:cTn>
                                        <p:tgtEl>
                                          <p:spTgt spid="16"/>
                                        </p:tgtEl>
                                        <p:attrNameLst>
                                          <p:attrName>r</p:attrName>
                                        </p:attrNameLst>
                                      </p:cBhvr>
                                    </p:animRot>
                                    <p:animRot by="-1500000">
                                      <p:cBhvr>
                                        <p:cTn id="8" dur="125" fill="hold">
                                          <p:stCondLst>
                                            <p:cond delay="125"/>
                                          </p:stCondLst>
                                        </p:cTn>
                                        <p:tgtEl>
                                          <p:spTgt spid="16"/>
                                        </p:tgtEl>
                                        <p:attrNameLst>
                                          <p:attrName>r</p:attrName>
                                        </p:attrNameLst>
                                      </p:cBhvr>
                                    </p:animRot>
                                    <p:animRot by="-1500000">
                                      <p:cBhvr>
                                        <p:cTn id="9" dur="125" fill="hold">
                                          <p:stCondLst>
                                            <p:cond delay="250"/>
                                          </p:stCondLst>
                                        </p:cTn>
                                        <p:tgtEl>
                                          <p:spTgt spid="16"/>
                                        </p:tgtEl>
                                        <p:attrNameLst>
                                          <p:attrName>r</p:attrName>
                                        </p:attrNameLst>
                                      </p:cBhvr>
                                    </p:animRot>
                                    <p:animRot by="1500000">
                                      <p:cBhvr>
                                        <p:cTn id="10" dur="125" fill="hold">
                                          <p:stCondLst>
                                            <p:cond delay="375"/>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List</a:t>
            </a:r>
          </a:p>
        </p:txBody>
      </p:sp>
      <p:sp>
        <p:nvSpPr>
          <p:cNvPr id="3" name="Content Placeholder 2"/>
          <p:cNvSpPr>
            <a:spLocks noGrp="1"/>
          </p:cNvSpPr>
          <p:nvPr>
            <p:ph idx="1"/>
          </p:nvPr>
        </p:nvSpPr>
        <p:spPr>
          <a:xfrm>
            <a:off x="1066800" y="3356992"/>
            <a:ext cx="8917632" cy="2662808"/>
          </a:xfrm>
        </p:spPr>
        <p:txBody>
          <a:bodyPr/>
          <a:lstStyle/>
          <a:p>
            <a:r>
              <a:rPr lang="en-US" dirty="0"/>
              <a:t>Add your first bullet point here</a:t>
            </a:r>
          </a:p>
          <a:p>
            <a:r>
              <a:rPr lang="en-US" dirty="0"/>
              <a:t>Add your second bullet point here</a:t>
            </a:r>
          </a:p>
          <a:p>
            <a:r>
              <a:rPr lang="en-US" dirty="0"/>
              <a:t>Add your third bullet point here</a:t>
            </a:r>
          </a:p>
        </p:txBody>
      </p:sp>
      <p:pic>
        <p:nvPicPr>
          <p:cNvPr id="1026" name="Picture 2">
            <a:extLst>
              <a:ext uri="{FF2B5EF4-FFF2-40B4-BE49-F238E27FC236}">
                <a16:creationId xmlns:a16="http://schemas.microsoft.com/office/drawing/2014/main" id="{D313B80A-16AA-4964-8666-6FB0037973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3066" y="96975"/>
            <a:ext cx="3756695" cy="1899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277C9C4-68DB-4368-993A-9D6007E7DA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12" y="4997512"/>
            <a:ext cx="3458555" cy="1762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58B9D5A-7732-4164-B4C1-7D08ECD8DC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4072" y="304800"/>
            <a:ext cx="3565597"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B3B2E0-6395-4F11-A671-9A3C421183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557" y="3140968"/>
            <a:ext cx="3314856" cy="10395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CB26D6A-7036-4527-84E3-F63670BAD6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1464" y="5240753"/>
            <a:ext cx="3616846" cy="14034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9B687EB-93F2-4F41-8489-5C42083FD4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95406" y="3051326"/>
            <a:ext cx="3522067" cy="134966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FFED7830-C98B-42A1-8CE5-D1B5C4E51517}"/>
              </a:ext>
            </a:extLst>
          </p:cNvPr>
          <p:cNvSpPr txBox="1">
            <a:spLocks/>
          </p:cNvSpPr>
          <p:nvPr/>
        </p:nvSpPr>
        <p:spPr>
          <a:xfrm>
            <a:off x="2135560" y="692696"/>
            <a:ext cx="12146632" cy="42393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7200" dirty="0">
                <a:solidFill>
                  <a:schemeClr val="accent3">
                    <a:lumMod val="75000"/>
                  </a:schemeClr>
                </a:solidFill>
              </a:rPr>
              <a:t>               Season </a:t>
            </a:r>
            <a:br>
              <a:rPr lang="en-US" sz="7200" dirty="0">
                <a:solidFill>
                  <a:schemeClr val="accent3">
                    <a:lumMod val="75000"/>
                  </a:schemeClr>
                </a:solidFill>
              </a:rPr>
            </a:br>
            <a:r>
              <a:rPr lang="en-US" sz="7200" dirty="0">
                <a:solidFill>
                  <a:schemeClr val="accent3">
                    <a:lumMod val="75000"/>
                  </a:schemeClr>
                </a:solidFill>
              </a:rPr>
              <a:t>                 Level </a:t>
            </a:r>
            <a:br>
              <a:rPr lang="en-US" sz="7200" dirty="0">
                <a:solidFill>
                  <a:schemeClr val="accent3">
                    <a:lumMod val="75000"/>
                  </a:schemeClr>
                </a:solidFill>
              </a:rPr>
            </a:br>
            <a:r>
              <a:rPr lang="en-US" sz="7200" dirty="0">
                <a:solidFill>
                  <a:schemeClr val="accent3">
                    <a:lumMod val="75000"/>
                  </a:schemeClr>
                </a:solidFill>
              </a:rPr>
              <a:t>              Analysis </a:t>
            </a:r>
            <a:endParaRPr lang="en-CA" sz="7200" dirty="0">
              <a:solidFill>
                <a:schemeClr val="accent3">
                  <a:lumMod val="75000"/>
                </a:schemeClr>
              </a:solidFill>
            </a:endParaRPr>
          </a:p>
        </p:txBody>
      </p:sp>
    </p:spTree>
    <p:extLst>
      <p:ext uri="{BB962C8B-B14F-4D97-AF65-F5344CB8AC3E}">
        <p14:creationId xmlns:p14="http://schemas.microsoft.com/office/powerpoint/2010/main" val="376958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17" name="Picture 16" descr="A picture containing box, food, drawing&#10;&#10;Description automatically generated">
            <a:extLst>
              <a:ext uri="{FF2B5EF4-FFF2-40B4-BE49-F238E27FC236}">
                <a16:creationId xmlns:a16="http://schemas.microsoft.com/office/drawing/2014/main" id="{671DD9E9-E1DD-4007-B0F2-E44CE6E03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49378">
            <a:off x="6782080" y="479453"/>
            <a:ext cx="3107420" cy="2071613"/>
          </a:xfrm>
          <a:prstGeom prst="rect">
            <a:avLst/>
          </a:prstGeom>
        </p:spPr>
      </p:pic>
      <p:pic>
        <p:nvPicPr>
          <p:cNvPr id="4" name="Picture 4" descr="A close up of a logo&#10;&#10;Description automatically generated">
            <a:extLst>
              <a:ext uri="{FF2B5EF4-FFF2-40B4-BE49-F238E27FC236}">
                <a16:creationId xmlns:a16="http://schemas.microsoft.com/office/drawing/2014/main" id="{28B0B618-112D-4240-BD1F-4F839BB35E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74536" y="3810572"/>
            <a:ext cx="5975350" cy="3047428"/>
          </a:xfrm>
          <a:prstGeom prst="rect">
            <a:avLst/>
          </a:prstGeom>
          <a:solidFill>
            <a:srgbClr val="FFFFFF"/>
          </a:solidFill>
        </p:spPr>
      </p:pic>
      <p:pic>
        <p:nvPicPr>
          <p:cNvPr id="5" name="Picture 2">
            <a:extLst>
              <a:ext uri="{FF2B5EF4-FFF2-40B4-BE49-F238E27FC236}">
                <a16:creationId xmlns:a16="http://schemas.microsoft.com/office/drawing/2014/main" id="{20ABE996-72D4-488A-9132-AE34D581C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7" y="115964"/>
            <a:ext cx="6507750" cy="3313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sign&#10;&#10;Description automatically generated">
            <a:extLst>
              <a:ext uri="{FF2B5EF4-FFF2-40B4-BE49-F238E27FC236}">
                <a16:creationId xmlns:a16="http://schemas.microsoft.com/office/drawing/2014/main" id="{6370E9FD-7BFB-4659-AFEE-AF9AB8082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396316">
            <a:off x="3373212" y="4365104"/>
            <a:ext cx="2143125" cy="2143125"/>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D31BEF3F-B739-48C4-BF45-EC3D210460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80609">
            <a:off x="9499124" y="1083826"/>
            <a:ext cx="1838325" cy="2486025"/>
          </a:xfrm>
          <a:prstGeom prst="rect">
            <a:avLst/>
          </a:prstGeom>
        </p:spPr>
      </p:pic>
      <p:pic>
        <p:nvPicPr>
          <p:cNvPr id="15" name="Picture 14" descr="A close up of a sign&#10;&#10;Description automatically generated">
            <a:extLst>
              <a:ext uri="{FF2B5EF4-FFF2-40B4-BE49-F238E27FC236}">
                <a16:creationId xmlns:a16="http://schemas.microsoft.com/office/drawing/2014/main" id="{44FAF280-DD4E-4ADA-AB6A-58EAA5F65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372789">
            <a:off x="591844" y="3891936"/>
            <a:ext cx="2822376" cy="2822376"/>
          </a:xfrm>
          <a:prstGeom prst="rect">
            <a:avLst/>
          </a:prstGeom>
        </p:spPr>
      </p:pic>
    </p:spTree>
    <p:extLst>
      <p:ext uri="{BB962C8B-B14F-4D97-AF65-F5344CB8AC3E}">
        <p14:creationId xmlns:p14="http://schemas.microsoft.com/office/powerpoint/2010/main" val="22184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1026" name="Picture 2" descr="Amazon.com : Zirni Cartoon Soccer Ball Goal Sport Sticker Decal ...">
            <a:extLst>
              <a:ext uri="{FF2B5EF4-FFF2-40B4-BE49-F238E27FC236}">
                <a16:creationId xmlns:a16="http://schemas.microsoft.com/office/drawing/2014/main" id="{E4E2D456-7574-401A-A284-C2C5CDDE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820" y="3356992"/>
            <a:ext cx="4104456" cy="338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lorful cartoon soccer gate. Sport theme vector illustration for icon, sticker sign, patch, certificate badge, gift card, stamp logo, label, poster, web banner, flayer invitation Stock Vector - 101957453">
            <a:extLst>
              <a:ext uri="{FF2B5EF4-FFF2-40B4-BE49-F238E27FC236}">
                <a16:creationId xmlns:a16="http://schemas.microsoft.com/office/drawing/2014/main" id="{92D5D021-C47E-47CE-A473-B7580C632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260649"/>
            <a:ext cx="5222354" cy="3384375"/>
          </a:xfrm>
          <a:prstGeom prst="rect">
            <a:avLst/>
          </a:prstGeom>
          <a:noFill/>
          <a:scene3d>
            <a:camera prst="orthographicFront">
              <a:rot lat="0" lon="2400000" rev="0"/>
            </a:camera>
            <a:lightRig rig="threePt" dir="t"/>
          </a:scene3d>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CFE0B-FED6-4A62-980A-2B50603C8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6" y="169062"/>
            <a:ext cx="6356061" cy="31879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B9F3499F-01DC-4C4B-BE95-1051E5E45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7296" y="3645024"/>
            <a:ext cx="5940467" cy="30963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8D73ED1-0486-4DA0-9CF0-45CF57846E76}"/>
              </a:ext>
            </a:extLst>
          </p:cNvPr>
          <p:cNvPicPr>
            <a:picLocks noChangeAspect="1"/>
          </p:cNvPicPr>
          <p:nvPr/>
        </p:nvPicPr>
        <p:blipFill>
          <a:blip r:embed="rId7"/>
          <a:stretch>
            <a:fillRect/>
          </a:stretch>
        </p:blipFill>
        <p:spPr>
          <a:xfrm>
            <a:off x="16558" y="4345524"/>
            <a:ext cx="1538573" cy="2395843"/>
          </a:xfrm>
          <a:prstGeom prst="rect">
            <a:avLst/>
          </a:prstGeom>
        </p:spPr>
      </p:pic>
      <p:pic>
        <p:nvPicPr>
          <p:cNvPr id="19" name="Picture 18" descr="A picture containing object, ball, game&#10;&#10;Description automatically generated">
            <a:extLst>
              <a:ext uri="{FF2B5EF4-FFF2-40B4-BE49-F238E27FC236}">
                <a16:creationId xmlns:a16="http://schemas.microsoft.com/office/drawing/2014/main" id="{5509C31F-86FC-4005-93BA-0B90199645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7973" y="6097662"/>
            <a:ext cx="707158" cy="707158"/>
          </a:xfrm>
          <a:prstGeom prst="rect">
            <a:avLst/>
          </a:prstGeom>
        </p:spPr>
      </p:pic>
    </p:spTree>
    <p:extLst>
      <p:ext uri="{BB962C8B-B14F-4D97-AF65-F5344CB8AC3E}">
        <p14:creationId xmlns:p14="http://schemas.microsoft.com/office/powerpoint/2010/main" val="167625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521 -0.00417 L -0.00521 -0.00417 C -0.00365 -0.00532 0.00117 -0.0088 0.00273 -0.00926 C 0.00612 -0.01065 0.00976 -0.01088 0.01315 -0.01273 C 0.01536 -0.01389 0.01745 -0.01528 0.01979 -0.01597 C 0.02187 -0.0169 0.02409 -0.01713 0.0263 -0.01759 C 0.03268 -0.01921 0.03776 -0.01991 0.04427 -0.02268 C 0.05026 -0.02546 0.05625 -0.02893 0.06224 -0.03194 C 0.06484 -0.03333 0.06758 -0.03403 0.07018 -0.03542 C 0.07291 -0.0368 0.07552 -0.03889 0.07825 -0.04028 C 0.10963 -0.05648 0.08281 -0.0419 0.10364 -0.05116 C 0.10833 -0.05324 0.11276 -0.05602 0.11732 -0.05787 L 0.12487 -0.06134 C 0.13164 -0.06458 0.13229 -0.06551 0.13958 -0.06805 C 0.14179 -0.06875 0.14401 -0.06921 0.14609 -0.06968 C 0.1487 -0.07037 0.15117 -0.0706 0.15364 -0.0713 C 0.16328 -0.07384 0.16471 -0.07708 0.17825 -0.07801 L 0.22773 -0.08148 C 0.27031 -0.08981 0.23112 -0.08264 0.26263 -0.08727 L 0.29427 -0.09236 C 0.297 -0.09375 0.29961 -0.09537 0.30234 -0.09653 C 0.30482 -0.09745 0.30729 -0.09745 0.30989 -0.09815 C 0.31497 -0.09977 0.32708 -0.10347 0.33346 -0.10648 C 0.33515 -0.10741 0.33685 -0.10926 0.33867 -0.10995 C 0.34349 -0.11204 0.34844 -0.11319 0.35325 -0.11505 C 0.35573 -0.11597 0.35833 -0.11736 0.36081 -0.11829 C 0.3638 -0.11944 0.36679 -0.12037 0.36979 -0.12176 C 0.37812 -0.12523 0.38659 -0.12755 0.39479 -0.13264 C 0.40078 -0.13611 0.40664 -0.14028 0.41276 -0.14352 C 0.41562 -0.14491 0.41875 -0.14514 0.42161 -0.14676 C 0.42982 -0.15162 0.43763 -0.15741 0.4457 -0.16273 C 0.45429 -0.16829 0.46523 -0.1743 0.47304 -0.18032 C 0.47526 -0.18194 0.4776 -0.18333 0.47969 -0.18542 C 0.48724 -0.19329 0.49518 -0.20046 0.50182 -0.21065 C 0.5056 -0.2162 0.50911 -0.22245 0.51315 -0.22731 C 0.51953 -0.23472 0.52669 -0.23935 0.53294 -0.24653 L 0.54765 -0.26343 C 0.55143 -0.26782 0.5556 -0.27153 0.55898 -0.27685 C 0.56432 -0.28518 0.56914 -0.29468 0.575 -0.30185 C 0.59192 -0.32268 0.57422 -0.30046 0.58815 -0.31944 C 0.59179 -0.3243 0.59557 -0.3287 0.59909 -0.3338 C 0.60729 -0.3463 0.61497 -0.35949 0.62304 -0.37245 C 0.64778 -0.41157 0.62122 -0.36875 0.63958 -0.39745 C 0.65221 -0.41736 0.64544 -0.40787 0.65325 -0.41852 C 0.65416 -0.42338 0.65299 -0.41898 0.65612 -0.42268 C 0.65729 -0.42407 0.6582 -0.42616 0.65937 -0.42778 C 0.6625 -0.43171 0.66588 -0.43495 0.66888 -0.43935 C 0.68177 -0.45856 0.67682 -0.45486 0.68867 -0.47546 C 0.69336 -0.48356 0.69817 -0.49167 0.70325 -0.49884 C 0.70989 -0.50856 0.71276 -0.51134 0.71836 -0.51736 C 0.72057 -0.52315 0.71771 -0.51643 0.72213 -0.52338 C 0.72526 -0.52801 0.72812 -0.53333 0.73112 -0.53843 C 0.73229 -0.54028 0.73372 -0.54213 0.73489 -0.54421 C 0.73567 -0.5456 0.73646 -0.54699 0.73724 -0.54838 C 0.7375 -0.54884 0.74049 -0.55347 0.74153 -0.5544 C 0.74479 -0.55694 0.74388 -0.55463 0.74674 -0.55856 C 0.74726 -0.55926 0.74817 -0.55972 0.74817 -0.56111 C 0.74817 -0.56204 0.74674 -0.55926 0.74674 -0.55926 " pathEditMode="relative" ptsTypes="AAAAAAAAAAAAAAAAAAAAAAAAAAAAAAAAAAAAAAAAAAAAAAAAAAAAAAAAAA">
                                      <p:cBhvr>
                                        <p:cTn id="6" dur="2000" fill="hold"/>
                                        <p:tgtEl>
                                          <p:spTgt spid="19"/>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par>
                                <p:cTn id="10" presetID="26" presetClass="emph" presetSubtype="0" repeatCount="3000" fill="hold" nodeType="withEffect">
                                  <p:stCondLst>
                                    <p:cond delay="0"/>
                                  </p:stCondLst>
                                  <p:childTnLst>
                                    <p:animEffect transition="out" filter="fade">
                                      <p:cBhvr>
                                        <p:cTn id="11" dur="500" tmFilter="0, 0; .2, .5; .8, .5; 1, 0"/>
                                        <p:tgtEl>
                                          <p:spTgt spid="1026"/>
                                        </p:tgtEl>
                                      </p:cBhvr>
                                    </p:animEffect>
                                    <p:animScale>
                                      <p:cBhvr>
                                        <p:cTn id="12" dur="250" autoRev="1" fill="hold"/>
                                        <p:tgtEl>
                                          <p:spTgt spid="1026"/>
                                        </p:tgtEl>
                                      </p:cBhvr>
                                      <p:by x="105000" y="105000"/>
                                    </p:animScale>
                                  </p:childTnLst>
                                </p:cTn>
                              </p:par>
                              <p:par>
                                <p:cTn id="13" presetID="27" presetClass="emph" presetSubtype="0" fill="remove" nodeType="withEffect">
                                  <p:stCondLst>
                                    <p:cond delay="0"/>
                                  </p:stCondLst>
                                  <p:childTnLst>
                                    <p:animClr clrSpc="rgb" dir="cw">
                                      <p:cBhvr override="childStyle">
                                        <p:cTn id="14" dur="250" autoRev="1" fill="remove"/>
                                        <p:tgtEl>
                                          <p:spTgt spid="21"/>
                                        </p:tgtEl>
                                        <p:attrNameLst>
                                          <p:attrName>style.color</p:attrName>
                                        </p:attrNameLst>
                                      </p:cBhvr>
                                      <p:to>
                                        <a:schemeClr val="bg1"/>
                                      </p:to>
                                    </p:animClr>
                                    <p:animClr clrSpc="rgb" dir="cw">
                                      <p:cBhvr>
                                        <p:cTn id="15" dur="250" autoRev="1" fill="remove"/>
                                        <p:tgtEl>
                                          <p:spTgt spid="21"/>
                                        </p:tgtEl>
                                        <p:attrNameLst>
                                          <p:attrName>fillcolor</p:attrName>
                                        </p:attrNameLst>
                                      </p:cBhvr>
                                      <p:to>
                                        <a:schemeClr val="bg1"/>
                                      </p:to>
                                    </p:animClr>
                                    <p:set>
                                      <p:cBhvr>
                                        <p:cTn id="16" dur="250" autoRev="1" fill="remove"/>
                                        <p:tgtEl>
                                          <p:spTgt spid="21"/>
                                        </p:tgtEl>
                                        <p:attrNameLst>
                                          <p:attrName>fill.type</p:attrName>
                                        </p:attrNameLst>
                                      </p:cBhvr>
                                      <p:to>
                                        <p:strVal val="solid"/>
                                      </p:to>
                                    </p:set>
                                    <p:set>
                                      <p:cBhvr>
                                        <p:cTn id="17" dur="250" autoRev="1" fill="remove"/>
                                        <p:tgtEl>
                                          <p:spTgt spid="21"/>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CCD5917F-8C17-4F99-9E5B-DA85E47D4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116632"/>
            <a:ext cx="8165416" cy="31683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1520B3FA-DA45-4CEF-82F4-4B7788F97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931" y="3671188"/>
            <a:ext cx="8165416" cy="31290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ith collar shirt&#10;&#10;Description automatically generated">
            <a:extLst>
              <a:ext uri="{FF2B5EF4-FFF2-40B4-BE49-F238E27FC236}">
                <a16:creationId xmlns:a16="http://schemas.microsoft.com/office/drawing/2014/main" id="{4C08857B-8FC9-4B15-8678-1B4ADBB6E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46835">
            <a:off x="8148589" y="369021"/>
            <a:ext cx="2143125" cy="2143125"/>
          </a:xfrm>
          <a:prstGeom prst="rect">
            <a:avLst/>
          </a:prstGeom>
          <a:scene3d>
            <a:camera prst="orthographicFront">
              <a:rot lat="0" lon="2400000" rev="0"/>
            </a:camera>
            <a:lightRig rig="threePt" dir="t"/>
          </a:scene3d>
        </p:spPr>
      </p:pic>
      <p:pic>
        <p:nvPicPr>
          <p:cNvPr id="9" name="Picture 8" descr="A picture containing shirt&#10;&#10;Description automatically generated">
            <a:extLst>
              <a:ext uri="{FF2B5EF4-FFF2-40B4-BE49-F238E27FC236}">
                <a16:creationId xmlns:a16="http://schemas.microsoft.com/office/drawing/2014/main" id="{4DFEDF3F-0380-4FA6-BA52-A22892987AB2}"/>
              </a:ext>
            </a:extLst>
          </p:cNvPr>
          <p:cNvPicPr>
            <a:picLocks noChangeAspect="1"/>
          </p:cNvPicPr>
          <p:nvPr/>
        </p:nvPicPr>
        <p:blipFill rotWithShape="1">
          <a:blip r:embed="rId6">
            <a:extLst>
              <a:ext uri="{28A0092B-C50C-407E-A947-70E740481C1C}">
                <a14:useLocalDpi xmlns:a14="http://schemas.microsoft.com/office/drawing/2010/main" val="0"/>
              </a:ext>
            </a:extLst>
          </a:blip>
          <a:srcRect l="-7242" r="-7242"/>
          <a:stretch/>
        </p:blipFill>
        <p:spPr>
          <a:xfrm rot="1359237">
            <a:off x="9923660" y="454229"/>
            <a:ext cx="2049406" cy="2049406"/>
          </a:xfrm>
          <a:prstGeom prst="rect">
            <a:avLst/>
          </a:prstGeom>
          <a:scene3d>
            <a:camera prst="orthographicFront">
              <a:rot lat="0" lon="21599984" rev="0"/>
            </a:camera>
            <a:lightRig rig="threePt" dir="t"/>
          </a:scene3d>
        </p:spPr>
      </p:pic>
      <p:pic>
        <p:nvPicPr>
          <p:cNvPr id="11" name="Picture 10" descr="A picture containing circuit, curtain, door&#10;&#10;Description automatically generated">
            <a:extLst>
              <a:ext uri="{FF2B5EF4-FFF2-40B4-BE49-F238E27FC236}">
                <a16:creationId xmlns:a16="http://schemas.microsoft.com/office/drawing/2014/main" id="{85978671-88C3-4018-8D74-2B16790AD6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48179" y="3974906"/>
            <a:ext cx="3374762" cy="2160239"/>
          </a:xfrm>
          <a:prstGeom prst="rect">
            <a:avLst/>
          </a:prstGeom>
        </p:spPr>
      </p:pic>
    </p:spTree>
    <p:extLst>
      <p:ext uri="{BB962C8B-B14F-4D97-AF65-F5344CB8AC3E}">
        <p14:creationId xmlns:p14="http://schemas.microsoft.com/office/powerpoint/2010/main" val="336110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6" name="Picture 5" descr="A picture containing table&#10;&#10;Description automatically generated">
            <a:extLst>
              <a:ext uri="{FF2B5EF4-FFF2-40B4-BE49-F238E27FC236}">
                <a16:creationId xmlns:a16="http://schemas.microsoft.com/office/drawing/2014/main" id="{2B13F4D0-DDD6-4BC0-960D-52723E323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966" y="215256"/>
            <a:ext cx="6799570" cy="5013944"/>
          </a:xfrm>
          <a:prstGeom prst="rect">
            <a:avLst/>
          </a:prstGeom>
        </p:spPr>
      </p:pic>
      <p:sp>
        <p:nvSpPr>
          <p:cNvPr id="3" name="Content Placeholder 2"/>
          <p:cNvSpPr>
            <a:spLocks noGrp="1"/>
          </p:cNvSpPr>
          <p:nvPr>
            <p:ph idx="1"/>
          </p:nvPr>
        </p:nvSpPr>
        <p:spPr>
          <a:xfrm>
            <a:off x="2753341" y="3275630"/>
            <a:ext cx="910587" cy="828140"/>
          </a:xfrm>
        </p:spPr>
        <p:txBody>
          <a:bodyPr>
            <a:normAutofit fontScale="25000" lnSpcReduction="20000"/>
          </a:bodyPr>
          <a:lstStyle/>
          <a:p>
            <a:r>
              <a:rPr lang="en-US" dirty="0"/>
              <a:t>Add your first bullet point here</a:t>
            </a:r>
          </a:p>
          <a:p>
            <a:r>
              <a:rPr lang="en-US" dirty="0"/>
              <a:t>Add your second bullet point here</a:t>
            </a:r>
          </a:p>
          <a:p>
            <a:r>
              <a:rPr lang="en-US" dirty="0"/>
              <a:t>Add your third bullet point here</a:t>
            </a:r>
          </a:p>
        </p:txBody>
      </p:sp>
      <p:sp>
        <p:nvSpPr>
          <p:cNvPr id="10" name="Title 1">
            <a:extLst>
              <a:ext uri="{FF2B5EF4-FFF2-40B4-BE49-F238E27FC236}">
                <a16:creationId xmlns:a16="http://schemas.microsoft.com/office/drawing/2014/main" id="{FFED7830-C98B-42A1-8CE5-D1B5C4E51517}"/>
              </a:ext>
            </a:extLst>
          </p:cNvPr>
          <p:cNvSpPr txBox="1">
            <a:spLocks/>
          </p:cNvSpPr>
          <p:nvPr/>
        </p:nvSpPr>
        <p:spPr>
          <a:xfrm>
            <a:off x="2135560" y="692696"/>
            <a:ext cx="12146632" cy="42393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7200" dirty="0">
                <a:solidFill>
                  <a:schemeClr val="accent3">
                    <a:lumMod val="75000"/>
                  </a:schemeClr>
                </a:solidFill>
              </a:rPr>
              <a:t>                Team </a:t>
            </a:r>
            <a:br>
              <a:rPr lang="en-US" sz="7200" dirty="0">
                <a:solidFill>
                  <a:schemeClr val="accent3">
                    <a:lumMod val="75000"/>
                  </a:schemeClr>
                </a:solidFill>
              </a:rPr>
            </a:br>
            <a:r>
              <a:rPr lang="en-US" sz="7200" dirty="0">
                <a:solidFill>
                  <a:schemeClr val="accent3">
                    <a:lumMod val="75000"/>
                  </a:schemeClr>
                </a:solidFill>
              </a:rPr>
              <a:t>                 Level </a:t>
            </a:r>
            <a:br>
              <a:rPr lang="en-US" sz="7200" dirty="0">
                <a:solidFill>
                  <a:schemeClr val="accent3">
                    <a:lumMod val="75000"/>
                  </a:schemeClr>
                </a:solidFill>
              </a:rPr>
            </a:br>
            <a:r>
              <a:rPr lang="en-US" sz="7200" dirty="0">
                <a:solidFill>
                  <a:schemeClr val="accent3">
                    <a:lumMod val="75000"/>
                  </a:schemeClr>
                </a:solidFill>
              </a:rPr>
              <a:t>              Analysis </a:t>
            </a:r>
            <a:endParaRPr lang="en-CA" sz="7200" dirty="0">
              <a:solidFill>
                <a:schemeClr val="accent3">
                  <a:lumMod val="75000"/>
                </a:schemeClr>
              </a:solidFill>
            </a:endParaRPr>
          </a:p>
        </p:txBody>
      </p:sp>
      <p:pic>
        <p:nvPicPr>
          <p:cNvPr id="2050" name="Picture 2">
            <a:extLst>
              <a:ext uri="{FF2B5EF4-FFF2-40B4-BE49-F238E27FC236}">
                <a16:creationId xmlns:a16="http://schemas.microsoft.com/office/drawing/2014/main" id="{0C86E94C-0360-464C-B5DC-2B7C9FE8F3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0100"/>
            <a:ext cx="2059056" cy="19224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710EE1-704D-4163-96C7-B014C015CB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3524" y="2276872"/>
            <a:ext cx="1632227" cy="21328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325C33F-8774-4B6B-846A-4823F6964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357" y="4684611"/>
            <a:ext cx="1569966" cy="20608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8B418A3-69CF-4588-A842-18F7A79646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54567" y="110100"/>
            <a:ext cx="1729879" cy="22874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4846C6B-2BFF-4277-97A9-4E158980D8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0781" y="2234572"/>
            <a:ext cx="1897695" cy="24797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C54EFED-68FE-4268-B99C-287720139AA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52384" y="4870509"/>
            <a:ext cx="2534246" cy="19141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DB6EEF7-9165-40C4-848F-2FBC899AFC0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77816" y="4869160"/>
            <a:ext cx="3402360" cy="196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tile tx="-120650" ty="25400" sx="100000" sy="44000" flip="none" algn="bl"/>
        </a:blipFill>
        <a:effectLst/>
      </p:bgPr>
    </p:bg>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A1921EC6-7D42-4465-9E07-6BC07898A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252" y="-387424"/>
            <a:ext cx="4662520" cy="6768752"/>
          </a:xfrm>
          <a:prstGeom prst="rect">
            <a:avLst/>
          </a:prstGeom>
        </p:spPr>
      </p:pic>
      <p:pic>
        <p:nvPicPr>
          <p:cNvPr id="9" name="Picture 3">
            <a:extLst>
              <a:ext uri="{FF2B5EF4-FFF2-40B4-BE49-F238E27FC236}">
                <a16:creationId xmlns:a16="http://schemas.microsoft.com/office/drawing/2014/main" id="{4CE9CEE8-87DF-480B-9F63-F2B989F18C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680" y="-27384"/>
            <a:ext cx="4248472" cy="3528392"/>
          </a:xfrm>
          <a:prstGeom prst="rect">
            <a:avLst/>
          </a:prstGeom>
          <a:solidFill>
            <a:srgbClr val="FFFFFF"/>
          </a:solidFill>
        </p:spPr>
      </p:pic>
      <p:pic>
        <p:nvPicPr>
          <p:cNvPr id="10" name="Picture 5">
            <a:extLst>
              <a:ext uri="{FF2B5EF4-FFF2-40B4-BE49-F238E27FC236}">
                <a16:creationId xmlns:a16="http://schemas.microsoft.com/office/drawing/2014/main" id="{790CBF26-6EDC-4CE4-98F8-78E93C15AF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0" y="3501008"/>
            <a:ext cx="3888432" cy="33569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5B467065-9D4F-44E6-AE68-46BFCA702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2184" y="0"/>
            <a:ext cx="424847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A9C490EE-58B3-4B99-87DD-9F83861B4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2184" y="3429000"/>
            <a:ext cx="424847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28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4000" fill="hold" nodeType="with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3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par>
                                <p:cTn id="32" presetID="45"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000"/>
                                        <p:tgtEl>
                                          <p:spTgt spid="12"/>
                                        </p:tgtEl>
                                      </p:cBhvr>
                                    </p:animEffect>
                                    <p:anim calcmode="lin" valueType="num">
                                      <p:cBhvr>
                                        <p:cTn id="35" dur="2000" fill="hold"/>
                                        <p:tgtEl>
                                          <p:spTgt spid="12"/>
                                        </p:tgtEl>
                                        <p:attrNameLst>
                                          <p:attrName>ppt_w</p:attrName>
                                        </p:attrNameLst>
                                      </p:cBhvr>
                                      <p:tavLst>
                                        <p:tav tm="0" fmla="#ppt_w*sin(2.5*pi*$)">
                                          <p:val>
                                            <p:fltVal val="0"/>
                                          </p:val>
                                        </p:tav>
                                        <p:tav tm="100000">
                                          <p:val>
                                            <p:fltVal val="1"/>
                                          </p:val>
                                        </p:tav>
                                      </p:tavLst>
                                    </p:anim>
                                    <p:anim calcmode="lin" valueType="num">
                                      <p:cBhvr>
                                        <p:cTn id="3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TotalTime>
  <Words>1253</Words>
  <Application>Microsoft Office PowerPoint</Application>
  <PresentationFormat>Widescreen</PresentationFormat>
  <Paragraphs>100</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Bradley Hand ITC</vt:lpstr>
      <vt:lpstr>Calibri</vt:lpstr>
      <vt:lpstr>Comic Sans MS</vt:lpstr>
      <vt:lpstr>Franklin Gothic Medium</vt:lpstr>
      <vt:lpstr>Helvetica Neue</vt:lpstr>
      <vt:lpstr>Impact</vt:lpstr>
      <vt:lpstr>Lato</vt:lpstr>
      <vt:lpstr>Wingdings</vt:lpstr>
      <vt:lpstr>Basketball 16x9</vt:lpstr>
      <vt:lpstr>English Premier League    </vt:lpstr>
      <vt:lpstr>The Premier League is the top level of the English football league system. Contested by 20 clubs, it operates promotion and relegation with the English Football League.   The league held its first season in 1992–93. It was composed of 22 clubs for that season. The number of clubs was reduced to 20, down from 22.    </vt:lpstr>
      <vt:lpstr>PowerPoint Presentation</vt:lpstr>
      <vt:lpstr>Title and Content Layout with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Teams Have Played in All Seasons?</vt:lpstr>
      <vt:lpstr>PowerPoint Presentation</vt:lpstr>
      <vt:lpstr>PowerPoint Presentation</vt:lpstr>
      <vt:lpstr>Points Table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Watching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Premier League    </dc:title>
  <dc:creator>Ishaan M</dc:creator>
  <cp:lastModifiedBy>Ishaan M</cp:lastModifiedBy>
  <cp:revision>6</cp:revision>
  <dcterms:created xsi:type="dcterms:W3CDTF">2020-07-17T07:48:04Z</dcterms:created>
  <dcterms:modified xsi:type="dcterms:W3CDTF">2020-07-18T13:12:35Z</dcterms:modified>
</cp:coreProperties>
</file>